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9" r:id="rId2"/>
    <p:sldId id="275" r:id="rId3"/>
    <p:sldId id="301" r:id="rId4"/>
    <p:sldId id="295" r:id="rId5"/>
    <p:sldId id="306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03" r:id="rId15"/>
    <p:sldId id="308" r:id="rId16"/>
    <p:sldId id="307" r:id="rId17"/>
    <p:sldId id="309" r:id="rId18"/>
    <p:sldId id="302" r:id="rId19"/>
    <p:sldId id="321" r:id="rId20"/>
    <p:sldId id="311" r:id="rId21"/>
    <p:sldId id="299" r:id="rId22"/>
    <p:sldId id="305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2B0FD68-717C-45E6-8478-5B05A9240E2C}">
          <p14:sldIdLst>
            <p14:sldId id="259"/>
            <p14:sldId id="275"/>
            <p14:sldId id="301"/>
            <p14:sldId id="295"/>
            <p14:sldId id="306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03"/>
            <p14:sldId id="308"/>
            <p14:sldId id="307"/>
            <p14:sldId id="309"/>
            <p14:sldId id="302"/>
            <p14:sldId id="321"/>
            <p14:sldId id="311"/>
            <p14:sldId id="299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08" y="4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Schulabschluss bei Ausbildungsbeginn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5C-4AF4-8870-A428561E25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5C-4AF4-8870-A428561E25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5C-4AF4-8870-A428561E25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5C-4AF4-8870-A428561E25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Hoch-/Fachhochschulreife</c:v>
                </c:pt>
                <c:pt idx="1">
                  <c:v>Realschulabschluss</c:v>
                </c:pt>
                <c:pt idx="2">
                  <c:v>Hauptschulabschluss</c:v>
                </c:pt>
                <c:pt idx="3">
                  <c:v>Sonstiges</c:v>
                </c:pt>
              </c:strCache>
            </c:strRef>
          </c:cat>
          <c:val>
            <c:numRef>
              <c:f>Tabelle1!$B$2:$B$5</c:f>
              <c:numCache>
                <c:formatCode>0.0%</c:formatCode>
                <c:ptCount val="4"/>
                <c:pt idx="0">
                  <c:v>0.65312232677502136</c:v>
                </c:pt>
                <c:pt idx="1">
                  <c:v>0.27159965782720275</c:v>
                </c:pt>
                <c:pt idx="2">
                  <c:v>3.4644995722840036E-2</c:v>
                </c:pt>
                <c:pt idx="3">
                  <c:v>4.0633019674935843E-2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D-472A-A9E9-97C06BC2C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219034170013163"/>
          <c:y val="0.24868530236213085"/>
          <c:w val="0.39293054814095085"/>
          <c:h val="0.403622070793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70E6F-88BE-4A20-98CA-2B00EBC3EB01}" type="datetimeFigureOut">
              <a:rPr lang="de-DE" smtClean="0"/>
              <a:t>23.04.2021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34681-FEA6-4C86-9A95-37329DD1A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42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A9B2-E960-491A-9C2C-BB66B564D737}" type="datetime1">
              <a:rPr lang="de-DE" smtClean="0"/>
              <a:t>23.04.2021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37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6A3B-F574-49A1-91F7-1B76EEC26B0A}" type="datetime1">
              <a:rPr lang="de-DE" smtClean="0"/>
              <a:t>23.04.2021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54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233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43339" y="91889"/>
            <a:ext cx="12048661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540803" y="1371600"/>
            <a:ext cx="1115102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Symbol" panose="05050102010706020507" pitchFamily="18" charset="2"/>
              <a:buChar char="-"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53484A-B717-4C42-A208-864A9E55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7448" y="163785"/>
            <a:ext cx="595489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D4002CEB-E25E-4A75-A6B2-3811BF6372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61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bg>
      <p:bgPr>
        <a:solidFill>
          <a:srgbClr val="233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71669" y="3174541"/>
            <a:ext cx="12048661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0447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985E1-B1B5-4AF7-BA54-E6DC45D4E1EE}" type="datetime1">
              <a:rPr lang="de-DE" smtClean="0"/>
              <a:t>23.04.2021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02CEB-E25E-4A75-A6B2-3811BF637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39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emf"/><Relationship Id="rId7" Type="http://schemas.openxmlformats.org/officeDocument/2006/relationships/hyperlink" Target="https://twitter.com/matthiasliebec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www.liebeck.io/" TargetMode="External"/><Relationship Id="rId9" Type="http://schemas.openxmlformats.org/officeDocument/2006/relationships/hyperlink" Target="https://www.linkedin.com/in/matthias-liebeck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b.de/dienst/berufesuche/de/index_berufesuche.php/profile/apprenticeship/80000" TargetMode="External"/><Relationship Id="rId2" Type="http://schemas.openxmlformats.org/officeDocument/2006/relationships/hyperlink" Target="https://www.ihk-nordwestfalen.de/bildung/ausbildung/ausbildungsberufe-a-z/fachinformatiker-anwendungsentwicklung-4767738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erufenet.arbeitsagentur.de/berufenet/faces/index?path=null/suchergebnisse/kurzbeschreibung&amp;dkz=7856&amp;such=fachinformatiker" TargetMode="External"/><Relationship Id="rId4" Type="http://schemas.openxmlformats.org/officeDocument/2006/relationships/hyperlink" Target="https://www.ausbildung.de/berufe/fachinformatiker-anwendungsentwicklun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bibb.de/tools/dazubi/data/Z/B/30/7224.pdf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hhu.de/studium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2" Type="http://schemas.openxmlformats.org/officeDocument/2006/relationships/hyperlink" Target="https://www.codecademy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khanacademy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jobted.com/gehalt/softwareentwickler" TargetMode="External"/><Relationship Id="rId2" Type="http://schemas.openxmlformats.org/officeDocument/2006/relationships/hyperlink" Target="https://de.jobted.com/gehal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itkom.org/Presse/Presseinformation/86000-offene-Stellen-fuer-IT-Fachkraeft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liebeck.io/talks/material/20210422_software-developer-berufsvorstellung.pptx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xwing.com/" TargetMode="External"/><Relationship Id="rId2" Type="http://schemas.openxmlformats.org/officeDocument/2006/relationships/hyperlink" Target="https://unsplash.com/@thisisengineeri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nsplash.com/@stereophototyp" TargetMode="External"/><Relationship Id="rId5" Type="http://schemas.openxmlformats.org/officeDocument/2006/relationships/hyperlink" Target="https://commons.wikimedia.org/wiki/File:Visual_Studio_Icon_2019.svg" TargetMode="External"/><Relationship Id="rId4" Type="http://schemas.openxmlformats.org/officeDocument/2006/relationships/hyperlink" Target="https://unsplash.com/@meymigro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hyperlink" Target="https://gs.statcounter.com/os-market-share/mobile/worldwid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055339" y="2050338"/>
            <a:ext cx="80813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/>
              <a:t>Berufsvorstellung im Praktikumsersatztag</a:t>
            </a:r>
          </a:p>
          <a:p>
            <a:pPr algn="ctr"/>
            <a:r>
              <a:rPr lang="de-DE" sz="2600" b="1" dirty="0"/>
              <a:t>Beruf: Software-Entwickler</a:t>
            </a:r>
            <a:br>
              <a:rPr lang="de-DE" dirty="0"/>
            </a:b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endParaRPr lang="en-US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957911" y="185308"/>
            <a:ext cx="3234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chemeClr val="bg1"/>
                </a:solidFill>
              </a:rPr>
              <a:t>22.04.2021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-3615630" y="948864"/>
            <a:ext cx="148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Philipp Lenz</a:t>
            </a:r>
            <a:endParaRPr lang="de-DE" i="1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0370A47-E54D-4982-8AE8-97929C77E4B2}"/>
              </a:ext>
            </a:extLst>
          </p:cNvPr>
          <p:cNvSpPr txBox="1"/>
          <p:nvPr/>
        </p:nvSpPr>
        <p:spPr>
          <a:xfrm>
            <a:off x="4589688" y="4666439"/>
            <a:ext cx="3012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dirty="0">
                <a:solidFill>
                  <a:srgbClr val="212121"/>
                </a:solidFill>
                <a:effectLst/>
                <a:latin typeface="Graphik Meetup"/>
              </a:rPr>
              <a:t>Referent: Dr. </a:t>
            </a:r>
            <a:r>
              <a:rPr lang="de-DE" dirty="0">
                <a:solidFill>
                  <a:srgbClr val="212121"/>
                </a:solidFill>
                <a:latin typeface="Graphik Meetup"/>
              </a:rPr>
              <a:t>Matthias Liebeck</a:t>
            </a:r>
            <a:endParaRPr lang="de-DE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1863BF8-3E28-4753-8FE3-30111A34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05" y="3103907"/>
            <a:ext cx="1294589" cy="12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59980F7-4746-4719-845A-A0F86A925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633" y="5781864"/>
            <a:ext cx="349495" cy="3494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7874E69-A8F5-47A4-A5A7-A96BA4F3375B}"/>
              </a:ext>
            </a:extLst>
          </p:cNvPr>
          <p:cNvSpPr txBox="1"/>
          <p:nvPr/>
        </p:nvSpPr>
        <p:spPr>
          <a:xfrm>
            <a:off x="10099147" y="6189025"/>
            <a:ext cx="161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4"/>
              </a:rPr>
              <a:t>www.liebeck.io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D49BF1C-0F88-4CEA-9D0D-FEFFD96C7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9633" y="6236692"/>
            <a:ext cx="349494" cy="34949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0EC23EC-858C-442B-8A84-1E9E5D3A0C1D}"/>
              </a:ext>
            </a:extLst>
          </p:cNvPr>
          <p:cNvSpPr txBox="1"/>
          <p:nvPr/>
        </p:nvSpPr>
        <p:spPr>
          <a:xfrm>
            <a:off x="10061028" y="5762027"/>
            <a:ext cx="187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7"/>
              </a:rPr>
              <a:t>@matthiasliebeck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2C8461-AA94-4B71-8C2F-564BA4296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5242" y="5332646"/>
            <a:ext cx="343885" cy="34388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C50BD1F-D980-4AB7-8EE4-F6BA59706810}"/>
              </a:ext>
            </a:extLst>
          </p:cNvPr>
          <p:cNvSpPr txBox="1"/>
          <p:nvPr/>
        </p:nvSpPr>
        <p:spPr>
          <a:xfrm>
            <a:off x="10061028" y="5307199"/>
            <a:ext cx="173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9"/>
              </a:rPr>
              <a:t>matthias-liebeck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37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E0E59-676D-40D4-80E0-317D0E8F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Beispiele aus der Praxis - Webanwendungen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B0572-1905-49A9-8360-9DB4DA87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9CEB67-FE37-4D29-BDFB-646C18A5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08" y="966315"/>
            <a:ext cx="8492321" cy="512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3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E0E59-676D-40D4-80E0-317D0E8F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Beispiele aus der Praxis - Webanwendungen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B0572-1905-49A9-8360-9DB4DA87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6292C9-6AC4-48D9-A6A1-46AC73ECA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057275"/>
            <a:ext cx="81534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3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E0E59-676D-40D4-80E0-317D0E8F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Beispiele aus der Praxis - Webanwendungen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B0572-1905-49A9-8360-9DB4DA87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2F8A8F-BE26-4145-B3F3-E024DDE29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610" y="981002"/>
            <a:ext cx="8716118" cy="48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0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E0E59-676D-40D4-80E0-317D0E8F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Beispiele aus der Praxis - Webanwendungen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B0572-1905-49A9-8360-9DB4DA87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FE4B53-4C4F-4D96-8F87-3B80D658C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684" y="981075"/>
            <a:ext cx="739597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5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A59B2-4CD1-4674-AB77-3AE096A2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Wie wird man Software-Entwickler?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8080B8-631E-40FC-8A5F-253EB05B2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Es gibt mehrere formale Wege: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Ausbildung zum „Fachinformatiker Anwendungsentwicklung“</a:t>
            </a:r>
          </a:p>
          <a:p>
            <a:pPr marL="1314450" lvl="2" indent="-457200"/>
            <a:r>
              <a:rPr lang="de-DE" dirty="0"/>
              <a:t>Ausbildungsdauer: 3 Jahre, ggf. auf 2,5 Jahre verkürzt</a:t>
            </a:r>
          </a:p>
          <a:p>
            <a:pPr marL="1314450" lvl="2" indent="-457200"/>
            <a:r>
              <a:rPr lang="de-DE" dirty="0"/>
              <a:t>Ausbildungsform: dual</a:t>
            </a:r>
          </a:p>
          <a:p>
            <a:pPr marL="1771650" lvl="3" indent="-457200"/>
            <a:r>
              <a:rPr lang="de-DE" dirty="0"/>
              <a:t>Im Betrieb:</a:t>
            </a:r>
          </a:p>
          <a:p>
            <a:pPr marL="2228850" lvl="4" indent="-457200"/>
            <a:r>
              <a:rPr lang="de-DE" dirty="0"/>
              <a:t>Mitarbeit an echten Projekten</a:t>
            </a:r>
          </a:p>
          <a:p>
            <a:pPr marL="2228850" lvl="4" indent="-457200"/>
            <a:r>
              <a:rPr lang="de-DE" dirty="0"/>
              <a:t>Wissensvermittlung bzw. Lernen durch Kollegen und Ausbilder, sowieso eigenständiges Lernen</a:t>
            </a:r>
          </a:p>
          <a:p>
            <a:pPr marL="2228850" lvl="4" indent="-457200"/>
            <a:r>
              <a:rPr lang="de-DE" dirty="0"/>
              <a:t>Zuarbeit anderer Kollegen, anfangs z.B. Texte auf Webseiten austauschen, bestehende Funktionalität von Stelle A nach Stelle B übertragen</a:t>
            </a:r>
          </a:p>
          <a:p>
            <a:pPr marL="1771650" lvl="3" indent="-457200"/>
            <a:r>
              <a:rPr lang="de-DE" dirty="0"/>
              <a:t>In der Berufsschule:</a:t>
            </a:r>
          </a:p>
          <a:p>
            <a:pPr marL="2228850" lvl="4" indent="-457200"/>
            <a:r>
              <a:rPr lang="de-DE" dirty="0"/>
              <a:t>Mischung aus fachbezogenen und allgemeinen Fächern</a:t>
            </a:r>
          </a:p>
          <a:p>
            <a:pPr marL="1771650" lvl="3" indent="-457200"/>
            <a:r>
              <a:rPr lang="de-DE" dirty="0"/>
              <a:t>Organisationsform:</a:t>
            </a:r>
          </a:p>
          <a:p>
            <a:pPr marL="2228850" lvl="4" indent="-457200"/>
            <a:r>
              <a:rPr lang="de-DE" dirty="0"/>
              <a:t>parallel: 1,5 – 2 Tage die Woche in der Berufsschule, 3 bis 3,5 Tage im Betrieb</a:t>
            </a:r>
          </a:p>
          <a:p>
            <a:pPr marL="2228850" lvl="4" indent="-457200"/>
            <a:r>
              <a:rPr lang="de-DE" dirty="0"/>
              <a:t>Blockunterricht: z.B. 2 Wochen Schule, dann 4 Wochen im Betrieb, 2 Wochen Schule, …</a:t>
            </a:r>
          </a:p>
          <a:p>
            <a:pPr marL="2228850" lvl="4" indent="-45720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ABD39D-B521-4382-8FAA-BCEF3647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D2A54D7-B064-4CC8-A4B7-20293FEA0995}"/>
              </a:ext>
            </a:extLst>
          </p:cNvPr>
          <p:cNvSpPr txBox="1"/>
          <p:nvPr/>
        </p:nvSpPr>
        <p:spPr>
          <a:xfrm>
            <a:off x="306087" y="6019800"/>
            <a:ext cx="10269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u="sng" dirty="0"/>
              <a:t>Weiterführende Links</a:t>
            </a:r>
            <a:r>
              <a:rPr lang="de-DE" sz="10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/>
              <a:t>IHK Düsseldorf Fachinformatiker Anwendungsentwicklung: </a:t>
            </a:r>
            <a:r>
              <a:rPr lang="de-DE" sz="1000" dirty="0">
                <a:hlinkClick r:id="rId2"/>
              </a:rPr>
              <a:t>https://www.ihk-nordwestfalen.de/bildung/ausbildung/ausbildungsberufe-a-z/fachinformatiker-anwendungsentwicklung-4767738</a:t>
            </a:r>
            <a:endParaRPr lang="de-D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/>
              <a:t>Bundesinstitut für Berufsbildung (BIBB): </a:t>
            </a:r>
            <a:r>
              <a:rPr lang="de-DE" sz="1000" dirty="0">
                <a:hlinkClick r:id="rId3"/>
              </a:rPr>
              <a:t>https://www.bibb.de/dienst/berufesuche/de/index_berufesuche.php/profile/apprenticeship/80000</a:t>
            </a:r>
            <a:r>
              <a:rPr lang="de-DE" sz="10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hlinkClick r:id="rId4"/>
              </a:rPr>
              <a:t>https://www.ausbildung.de/berufe/fachinformatiker-anwendungsentwicklung/</a:t>
            </a:r>
            <a:endParaRPr lang="de-D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/>
              <a:t>Arbeitsamt: </a:t>
            </a:r>
            <a:r>
              <a:rPr lang="de-DE" sz="1000" dirty="0">
                <a:hlinkClick r:id="rId5"/>
              </a:rPr>
              <a:t>https://berufenet.arbeitsagentur.de/berufenet/faces/index?path=null/suchergebnisse/kurzbeschreibung&amp;dkz=7856&amp;such=fachinformatiker</a:t>
            </a:r>
            <a:r>
              <a:rPr lang="de-DE" sz="1000" dirty="0"/>
              <a:t> 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503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A59B2-4CD1-4674-AB77-3AE096A2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Wie wird man Software-Entwickler?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8080B8-631E-40FC-8A5F-253EB05B2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03" y="1396652"/>
            <a:ext cx="11151029" cy="464820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Es gibt mehrere formale Wege: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Ausbildung zum „Fachinformatiker Anwendungsentwicklung“</a:t>
            </a:r>
          </a:p>
          <a:p>
            <a:pPr marL="1314450" lvl="2" indent="-457200"/>
            <a:r>
              <a:rPr lang="de-DE" dirty="0"/>
              <a:t>Höchster Schulabschluss bei Ausbildungsbeginn</a:t>
            </a:r>
            <a:r>
              <a:rPr lang="de-DE" baseline="30000" dirty="0"/>
              <a:t>1</a:t>
            </a:r>
          </a:p>
          <a:p>
            <a:pPr marL="914400" lvl="1" indent="-457200">
              <a:buFont typeface="+mj-lt"/>
              <a:buAutoNum type="arabicPeriod"/>
            </a:pPr>
            <a:endParaRPr lang="de-DE" dirty="0"/>
          </a:p>
          <a:p>
            <a:pPr marL="1771650" lvl="3" indent="-457200"/>
            <a:endParaRPr lang="de-DE" dirty="0"/>
          </a:p>
          <a:p>
            <a:pPr marL="1771650" lvl="3" indent="-457200"/>
            <a:endParaRPr lang="de-DE" dirty="0"/>
          </a:p>
          <a:p>
            <a:pPr marL="1771650" lvl="3" indent="-457200"/>
            <a:endParaRPr lang="de-DE" dirty="0"/>
          </a:p>
          <a:p>
            <a:pPr marL="1771650" lvl="3" indent="-457200"/>
            <a:endParaRPr lang="de-DE" dirty="0"/>
          </a:p>
          <a:p>
            <a:pPr marL="1771650" lvl="3" indent="-457200"/>
            <a:endParaRPr lang="de-DE" dirty="0"/>
          </a:p>
          <a:p>
            <a:pPr marL="1771650" lvl="3" indent="-457200"/>
            <a:endParaRPr lang="de-DE" dirty="0"/>
          </a:p>
          <a:p>
            <a:pPr marL="1771650" lvl="3" indent="-457200"/>
            <a:endParaRPr lang="de-DE" dirty="0"/>
          </a:p>
          <a:p>
            <a:pPr marL="1771650" lvl="3" indent="-457200"/>
            <a:endParaRPr lang="de-DE" dirty="0"/>
          </a:p>
          <a:p>
            <a:pPr marL="1771650" lvl="3" indent="-457200"/>
            <a:endParaRPr lang="de-DE" dirty="0"/>
          </a:p>
          <a:p>
            <a:pPr marL="857250" lvl="2" indent="0">
              <a:buNone/>
            </a:pPr>
            <a:r>
              <a:rPr lang="de-DE" u="sng" dirty="0"/>
              <a:t>Meine Empfehlung</a:t>
            </a:r>
            <a:r>
              <a:rPr lang="de-DE" dirty="0"/>
              <a:t>: Abitur machen, heutzutage schon Standard </a:t>
            </a:r>
            <a:r>
              <a:rPr lang="de-DE" dirty="0">
                <a:latin typeface="Yu Gothic UI" panose="020B0500000000000000" pitchFamily="34" charset="-128"/>
                <a:ea typeface="Yu Gothic UI" panose="020B0500000000000000" pitchFamily="34" charset="-128"/>
              </a:rPr>
              <a:t>⇒ </a:t>
            </a:r>
            <a:r>
              <a:rPr lang="de-DE" dirty="0">
                <a:ea typeface="Yu Gothic UI" panose="020B0500000000000000" pitchFamily="34" charset="-128"/>
              </a:rPr>
              <a:t>mehr Wissen, mehr Zeit sich mit beruflichen Zielen zu beschäftigen und höhere persönliche Reife</a:t>
            </a:r>
            <a:endParaRPr lang="de-DE" dirty="0"/>
          </a:p>
          <a:p>
            <a:pPr marL="2228850" lvl="4" indent="-45720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ABD39D-B521-4382-8FAA-BCEF3647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288E0B-8817-43B5-9C59-E523CA04F110}"/>
              </a:ext>
            </a:extLst>
          </p:cNvPr>
          <p:cNvSpPr txBox="1"/>
          <p:nvPr/>
        </p:nvSpPr>
        <p:spPr>
          <a:xfrm>
            <a:off x="350729" y="6221825"/>
            <a:ext cx="5141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aseline="30000" dirty="0"/>
              <a:t>1</a:t>
            </a:r>
            <a:r>
              <a:rPr lang="de-DE" sz="1000" dirty="0"/>
              <a:t>: BIBB Datenblatt </a:t>
            </a:r>
            <a:r>
              <a:rPr lang="de-DE" sz="1000" dirty="0">
                <a:hlinkClick r:id="rId2"/>
              </a:rPr>
              <a:t>https://www.bibb.de/tools/dazubi/data/Z/B/30/7224.pdf</a:t>
            </a:r>
            <a:r>
              <a:rPr lang="de-DE" sz="1000" dirty="0"/>
              <a:t> , Stand 26.10.2020</a:t>
            </a:r>
          </a:p>
          <a:p>
            <a:endParaRPr lang="de-DE" sz="1000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88EBA981-12A3-49DA-9E83-D58612895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599498"/>
              </p:ext>
            </p:extLst>
          </p:nvPr>
        </p:nvGraphicFramePr>
        <p:xfrm>
          <a:off x="1210162" y="2494970"/>
          <a:ext cx="6532670" cy="272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35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A59B2-4CD1-4674-AB77-3AE096A2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Wie wird man Software-Entwickler?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8080B8-631E-40FC-8A5F-253EB05B2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Es gibt mehrere formale Wege: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de-DE" dirty="0"/>
              <a:t>Studium der (Wirtschafts-)Informatik</a:t>
            </a:r>
          </a:p>
          <a:p>
            <a:pPr marL="1314450" lvl="2" indent="-457200"/>
            <a:r>
              <a:rPr lang="de-DE" dirty="0"/>
              <a:t>Ausbildungsdauer i.d.R.:</a:t>
            </a:r>
          </a:p>
          <a:p>
            <a:pPr marL="1771650" lvl="3" indent="-457200"/>
            <a:r>
              <a:rPr lang="de-DE" dirty="0"/>
              <a:t>Bachelorstudiengang: 3 Jahre bzw. 6 Semester</a:t>
            </a:r>
          </a:p>
          <a:p>
            <a:pPr marL="1771650" lvl="3" indent="-457200"/>
            <a:r>
              <a:rPr lang="de-DE" dirty="0"/>
              <a:t>Masterstudiengang: 2 Jahre bzw. 4 Semester</a:t>
            </a:r>
          </a:p>
          <a:p>
            <a:pPr marL="1314450" lvl="2" indent="-457200"/>
            <a:r>
              <a:rPr lang="de-DE" dirty="0"/>
              <a:t>Ausbildungsform:</a:t>
            </a:r>
          </a:p>
          <a:p>
            <a:pPr marL="1771650" lvl="3" indent="-457200"/>
            <a:r>
              <a:rPr lang="de-DE" dirty="0"/>
              <a:t>Vorlesung in der Universität besuchen, z.B. Algorithmen und Datenstrukturen, Programmierung, Datenbanken etc.</a:t>
            </a:r>
          </a:p>
          <a:p>
            <a:pPr marL="1771650" lvl="3" indent="-457200"/>
            <a:r>
              <a:rPr lang="de-DE" dirty="0"/>
              <a:t>Praktische Programmieraufgaben und Projekte im Studium umsetzen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de-DE" dirty="0"/>
              <a:t>Aber auch Quereinstiege oder Umschulungen sind möglich.</a:t>
            </a:r>
          </a:p>
          <a:p>
            <a:pPr marL="914400" lvl="1" indent="-457200"/>
            <a:endParaRPr lang="de-DE" dirty="0"/>
          </a:p>
          <a:p>
            <a:pPr marL="1771650" lvl="3" indent="-457200"/>
            <a:endParaRPr lang="de-DE" dirty="0"/>
          </a:p>
          <a:p>
            <a:pPr marL="2228850" lvl="4" indent="-45720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ABD39D-B521-4382-8FAA-BCEF3647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D2A54D7-B064-4CC8-A4B7-20293FEA0995}"/>
              </a:ext>
            </a:extLst>
          </p:cNvPr>
          <p:cNvSpPr txBox="1"/>
          <p:nvPr/>
        </p:nvSpPr>
        <p:spPr>
          <a:xfrm>
            <a:off x="296562" y="6150114"/>
            <a:ext cx="6112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u="sng" dirty="0"/>
              <a:t>Weiterführende Links</a:t>
            </a:r>
            <a:r>
              <a:rPr lang="de-DE" sz="10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/>
              <a:t>Bachelorstudiengang Informatik an der Heinrich-Heine-Universität Düsseldorf: </a:t>
            </a:r>
            <a:r>
              <a:rPr lang="de-DE" sz="1000" dirty="0">
                <a:hlinkClick r:id="rId2"/>
              </a:rPr>
              <a:t>https://www.cs.hhu.de/studium</a:t>
            </a:r>
            <a:r>
              <a:rPr lang="de-DE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89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3EC38-B0E9-4B16-9787-5C2DF2BA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Wie wird man Software-Entwickler?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B113A7-CD3A-4B05-B65B-0FFA7732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Am wichtigsten im Job ist aber: Praxiserfahrung</a:t>
            </a:r>
          </a:p>
          <a:p>
            <a:endParaRPr lang="de-DE" dirty="0"/>
          </a:p>
          <a:p>
            <a:r>
              <a:rPr lang="de-DE" dirty="0"/>
              <a:t>Wie könnt ihr anfangen?</a:t>
            </a:r>
          </a:p>
          <a:p>
            <a:pPr lvl="1"/>
            <a:r>
              <a:rPr lang="de-DE" dirty="0"/>
              <a:t>Einfach ausprobieren! 😎</a:t>
            </a:r>
          </a:p>
          <a:p>
            <a:pPr lvl="1"/>
            <a:r>
              <a:rPr lang="de-DE" dirty="0"/>
              <a:t>Tutorials in Google suchen, Online-Kurse machen</a:t>
            </a:r>
          </a:p>
          <a:p>
            <a:pPr lvl="2"/>
            <a:r>
              <a:rPr lang="de-DE" dirty="0"/>
              <a:t>Google-Suche nach „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“, z.B. Codeacademy</a:t>
            </a:r>
            <a:r>
              <a:rPr lang="de-DE" baseline="30000" dirty="0"/>
              <a:t>1</a:t>
            </a:r>
            <a:r>
              <a:rPr lang="de-DE" dirty="0"/>
              <a:t>, Coursera</a:t>
            </a:r>
            <a:r>
              <a:rPr lang="de-DE" baseline="30000" dirty="0"/>
              <a:t>2</a:t>
            </a:r>
            <a:r>
              <a:rPr lang="de-DE" dirty="0"/>
              <a:t>, Khan Academy</a:t>
            </a:r>
            <a:r>
              <a:rPr lang="de-DE" baseline="30000" dirty="0"/>
              <a:t>3</a:t>
            </a:r>
            <a:r>
              <a:rPr lang="de-DE" dirty="0"/>
              <a:t> etc.</a:t>
            </a:r>
          </a:p>
          <a:p>
            <a:pPr lvl="1"/>
            <a:r>
              <a:rPr lang="de-DE" dirty="0"/>
              <a:t>Ihr braucht beim Lernen eine hohe Motivation:</a:t>
            </a:r>
          </a:p>
          <a:p>
            <a:pPr lvl="2"/>
            <a:r>
              <a:rPr lang="de-DE" u="sng" dirty="0"/>
              <a:t>Tipp</a:t>
            </a:r>
            <a:r>
              <a:rPr lang="de-DE" dirty="0"/>
              <a:t>: Überlegt euch, welche Software euch fehlt und versucht sie selber zu entwickeln!</a:t>
            </a:r>
          </a:p>
          <a:p>
            <a:pPr lvl="2"/>
            <a:r>
              <a:rPr lang="de-DE" dirty="0"/>
              <a:t>Nicht direkt aufgeben, wenn ihr beim Programmieren feststeckt.</a:t>
            </a:r>
          </a:p>
          <a:p>
            <a:pPr lvl="3"/>
            <a:r>
              <a:rPr lang="de-DE" dirty="0"/>
              <a:t>Google ist euer Freund: „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XYZ in C#“</a:t>
            </a:r>
          </a:p>
          <a:p>
            <a:pPr lvl="3"/>
            <a:r>
              <a:rPr lang="de-DE" dirty="0"/>
              <a:t>Hilfe suchen, Pause machen, nochmal neu versuchen</a:t>
            </a:r>
          </a:p>
          <a:p>
            <a:pPr lvl="2"/>
            <a:r>
              <a:rPr lang="de-DE" dirty="0"/>
              <a:t>Damals bei mir als Schüler:</a:t>
            </a:r>
          </a:p>
          <a:p>
            <a:pPr lvl="3"/>
            <a:r>
              <a:rPr lang="de-DE" dirty="0"/>
              <a:t>Kleinere Spiele, z.B. Tic-</a:t>
            </a:r>
            <a:r>
              <a:rPr lang="de-DE" dirty="0" err="1"/>
              <a:t>Tac</a:t>
            </a:r>
            <a:r>
              <a:rPr lang="de-DE" dirty="0"/>
              <a:t>-Toe, Vier gewinnt, Monopoly</a:t>
            </a:r>
          </a:p>
          <a:p>
            <a:pPr lvl="3"/>
            <a:r>
              <a:rPr lang="de-DE" dirty="0"/>
              <a:t>Programm bzw. Datenbank für Nachrichtenartikel (Abonnieren von verschiedenen Nachrichtenseite, einzelne Nachrichten als gelesen bzw. ungelesen markieren)</a:t>
            </a:r>
          </a:p>
          <a:p>
            <a:pPr lvl="3"/>
            <a:r>
              <a:rPr lang="de-DE" dirty="0"/>
              <a:t>Bots für Browsergames</a:t>
            </a:r>
          </a:p>
          <a:p>
            <a:pPr lvl="1"/>
            <a:r>
              <a:rPr lang="de-DE" dirty="0"/>
              <a:t>Informatik als Schulfach wählen?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1E5956-1DCC-40E3-9D2C-EF4487E9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1F0D239-B0B2-4345-AEFC-1BCDA304641D}"/>
              </a:ext>
            </a:extLst>
          </p:cNvPr>
          <p:cNvSpPr txBox="1"/>
          <p:nvPr/>
        </p:nvSpPr>
        <p:spPr>
          <a:xfrm>
            <a:off x="350729" y="6221825"/>
            <a:ext cx="2042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aseline="30000" dirty="0"/>
              <a:t>1</a:t>
            </a:r>
            <a:r>
              <a:rPr lang="de-DE" sz="1000" dirty="0"/>
              <a:t>: </a:t>
            </a:r>
            <a:r>
              <a:rPr lang="de-DE" sz="1000" dirty="0">
                <a:hlinkClick r:id="rId2"/>
              </a:rPr>
              <a:t>https://www.codecademy.com</a:t>
            </a:r>
            <a:r>
              <a:rPr lang="de-DE" sz="1000" dirty="0"/>
              <a:t> </a:t>
            </a:r>
          </a:p>
          <a:p>
            <a:r>
              <a:rPr lang="de-DE" sz="1000" baseline="30000" dirty="0"/>
              <a:t>2</a:t>
            </a:r>
            <a:r>
              <a:rPr lang="de-DE" sz="1000" dirty="0"/>
              <a:t>: </a:t>
            </a:r>
            <a:r>
              <a:rPr lang="de-DE" sz="1000" dirty="0">
                <a:hlinkClick r:id="rId3"/>
              </a:rPr>
              <a:t>https://www.coursera.org</a:t>
            </a:r>
            <a:r>
              <a:rPr lang="de-DE" sz="1000" dirty="0"/>
              <a:t> </a:t>
            </a:r>
          </a:p>
          <a:p>
            <a:r>
              <a:rPr lang="de-DE" sz="1000" baseline="30000" dirty="0"/>
              <a:t>3</a:t>
            </a:r>
            <a:r>
              <a:rPr lang="de-DE" sz="1000" dirty="0"/>
              <a:t>: </a:t>
            </a:r>
            <a:r>
              <a:rPr lang="de-DE" sz="1000" dirty="0">
                <a:hlinkClick r:id="rId4"/>
              </a:rPr>
              <a:t>https://www.khanacademy.org</a:t>
            </a:r>
            <a:r>
              <a:rPr lang="de-DE" sz="1000" dirty="0"/>
              <a:t>  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5256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A3C04-BC5E-44A6-8671-ED4EBAC1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Voraussetzungen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A2B0D-EFA1-4C62-A737-9543F710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Welche Voraussetzungen brauche ich für den Beruf des Software-Entwicklers?</a:t>
            </a:r>
          </a:p>
          <a:p>
            <a:pPr lvl="1"/>
            <a:r>
              <a:rPr lang="de-DE" dirty="0"/>
              <a:t>Interesse an Computern und Technologie</a:t>
            </a:r>
          </a:p>
          <a:p>
            <a:pPr lvl="1"/>
            <a:r>
              <a:rPr lang="de-DE" dirty="0"/>
              <a:t>analytisches Denkvermögen</a:t>
            </a:r>
          </a:p>
          <a:p>
            <a:pPr lvl="1"/>
            <a:r>
              <a:rPr lang="de-DE" dirty="0"/>
              <a:t>gerne etwas Neues lernen wollen (jedes Jahr kommen neue Technologien dazu)</a:t>
            </a:r>
          </a:p>
          <a:p>
            <a:pPr lvl="1"/>
            <a:r>
              <a:rPr lang="de-DE" dirty="0"/>
              <a:t>hohe Motivation, hohe Frustrationstoleranz in den ersten Jahren</a:t>
            </a:r>
          </a:p>
          <a:p>
            <a:pPr lvl="1"/>
            <a:r>
              <a:rPr lang="de-DE" dirty="0"/>
              <a:t>Englischkenntnisse:</a:t>
            </a:r>
          </a:p>
          <a:p>
            <a:pPr lvl="2"/>
            <a:r>
              <a:rPr lang="de-DE" dirty="0"/>
              <a:t>Dokumentationen, Handbücher und News häufig auf Englisch, Übersetzungen unverständlich</a:t>
            </a:r>
          </a:p>
          <a:p>
            <a:pPr lvl="2"/>
            <a:r>
              <a:rPr lang="de-DE" dirty="0"/>
              <a:t>gute Online-Foren fast nur auf Englisch</a:t>
            </a:r>
          </a:p>
          <a:p>
            <a:pPr lvl="2"/>
            <a:r>
              <a:rPr lang="de-DE" dirty="0"/>
              <a:t>möglicherweise international gemischtes Team </a:t>
            </a:r>
            <a:r>
              <a:rPr lang="de-DE" dirty="0">
                <a:latin typeface="Yu Gothic UI" panose="020B0500000000000000" pitchFamily="34" charset="-128"/>
                <a:ea typeface="Yu Gothic UI" panose="020B0500000000000000" pitchFamily="34" charset="-128"/>
              </a:rPr>
              <a:t>⇒</a:t>
            </a:r>
            <a:r>
              <a:rPr lang="de-DE" dirty="0"/>
              <a:t>auf Englisch verständigen</a:t>
            </a:r>
          </a:p>
          <a:p>
            <a:pPr lvl="2"/>
            <a:r>
              <a:rPr lang="de-DE" u="sng" dirty="0"/>
              <a:t>Tipp</a:t>
            </a:r>
            <a:r>
              <a:rPr lang="de-DE" dirty="0"/>
              <a:t>: Netflix auf Englisch auf Untertiteln einstellen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DB5DC1-1BD3-4982-BCFE-FA6E5F11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3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A3C04-BC5E-44A6-8671-ED4EBAC1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Welche Aufgaben hat ein Software-Entwickler?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A2B0D-EFA1-4C62-A737-9543F710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Aufgaben eines Software-Entwicklers sind vielfältig, z.B.:</a:t>
            </a:r>
          </a:p>
          <a:p>
            <a:pPr lvl="1"/>
            <a:r>
              <a:rPr lang="de-DE" dirty="0"/>
              <a:t>Neue Funktionen / Features in eine Anwendung einbauen bzw. programmieren</a:t>
            </a:r>
          </a:p>
          <a:p>
            <a:pPr lvl="1"/>
            <a:r>
              <a:rPr lang="de-DE" dirty="0"/>
              <a:t>Probleme / Bugs in bestehender Software finden, reproduzieren und beheben</a:t>
            </a:r>
          </a:p>
          <a:p>
            <a:pPr lvl="1"/>
            <a:r>
              <a:rPr lang="de-DE" dirty="0"/>
              <a:t>Testen, ob Software funktioniert</a:t>
            </a:r>
          </a:p>
          <a:p>
            <a:pPr lvl="1"/>
            <a:r>
              <a:rPr lang="de-DE" dirty="0"/>
              <a:t>Inhaltliche Änderungen (z.B. Text auf Webseite austauschen)</a:t>
            </a:r>
          </a:p>
          <a:p>
            <a:pPr lvl="1"/>
            <a:r>
              <a:rPr lang="de-DE" dirty="0"/>
              <a:t>Kommunikation mit Arbeitskollegen, Projektmanagern, etc.</a:t>
            </a:r>
          </a:p>
          <a:p>
            <a:pPr lvl="1"/>
            <a:r>
              <a:rPr lang="de-DE" dirty="0"/>
              <a:t>eventuell Kundenkontakt (z.B. bei Meetings, Telefonaten, Präsentationen)</a:t>
            </a:r>
          </a:p>
          <a:p>
            <a:pPr lvl="1"/>
            <a:r>
              <a:rPr lang="de-DE" dirty="0"/>
              <a:t>Kollegen helfen und Wissen vermitteln</a:t>
            </a:r>
          </a:p>
          <a:p>
            <a:pPr lvl="1"/>
            <a:r>
              <a:rPr lang="de-DE" dirty="0"/>
              <a:t>Dokumentation der eigenen Arbeit (für sich selbst, Kollegen und Kunden)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DB5DC1-1BD3-4982-BCFE-FA6E5F11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0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08030-97A2-4025-BABA-337277DA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des heutigen Vortrags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50D847-FA73-4849-95B7-D91D1829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Was bedeutet Software-Entwickler?</a:t>
            </a:r>
          </a:p>
          <a:p>
            <a:r>
              <a:rPr lang="de-DE" dirty="0"/>
              <a:t>Wer bin ich?</a:t>
            </a:r>
          </a:p>
          <a:p>
            <a:r>
              <a:rPr lang="de-DE" dirty="0"/>
              <a:t>Was ist Software? Welche verschiedenen Arten gibt es?</a:t>
            </a:r>
          </a:p>
          <a:p>
            <a:r>
              <a:rPr lang="de-DE" dirty="0"/>
              <a:t>Beispiele aus der Praxis anhand von Webanwendungen</a:t>
            </a:r>
          </a:p>
          <a:p>
            <a:r>
              <a:rPr lang="de-DE" dirty="0"/>
              <a:t>Wie werde ich Software-Entwickler?</a:t>
            </a:r>
          </a:p>
          <a:p>
            <a:r>
              <a:rPr lang="de-DE" dirty="0"/>
              <a:t>Persönliche Voraussetzungen</a:t>
            </a:r>
          </a:p>
          <a:p>
            <a:r>
              <a:rPr lang="de-DE" dirty="0"/>
              <a:t>Welche Aufgaben macht ein Software-Entwickler?</a:t>
            </a:r>
          </a:p>
          <a:p>
            <a:r>
              <a:rPr lang="de-DE"/>
              <a:t>Gehalt</a:t>
            </a:r>
            <a:endParaRPr lang="de-DE" dirty="0"/>
          </a:p>
          <a:p>
            <a:r>
              <a:rPr lang="de-DE" dirty="0"/>
              <a:t>Berufschancen</a:t>
            </a:r>
          </a:p>
          <a:p>
            <a:r>
              <a:rPr lang="de-DE" dirty="0"/>
              <a:t>Fragen?</a:t>
            </a:r>
          </a:p>
          <a:p>
            <a:pPr marL="457200" lvl="1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087DC3-3782-4909-94AB-380E3714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179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D511-B982-4FC4-9C76-B7489E9B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Gehalt + Berufschancen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7F3967-4F3C-40B5-955D-09091F05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Allgemein gilt: Bruttogehalt im Jahr vergleichen, nicht das </a:t>
            </a:r>
            <a:r>
              <a:rPr lang="de-DE" dirty="0">
                <a:latin typeface="Yu Gothic UI" panose="020B0500000000000000" pitchFamily="34" charset="-128"/>
                <a:ea typeface="Yu Gothic UI" panose="020B0500000000000000" pitchFamily="34" charset="-128"/>
              </a:rPr>
              <a:t>Nettogehalt</a:t>
            </a:r>
          </a:p>
          <a:p>
            <a:r>
              <a:rPr lang="de-DE" dirty="0">
                <a:ea typeface="Yu Gothic UI" panose="020B0500000000000000" pitchFamily="34" charset="-128"/>
              </a:rPr>
              <a:t>Vergütungsmodell:</a:t>
            </a:r>
          </a:p>
          <a:p>
            <a:pPr lvl="1"/>
            <a:r>
              <a:rPr lang="de-DE" dirty="0"/>
              <a:t>Festgehalt</a:t>
            </a:r>
          </a:p>
          <a:p>
            <a:pPr lvl="1"/>
            <a:r>
              <a:rPr lang="de-DE" dirty="0"/>
              <a:t>oftmals auch mit variablem Anteil, gebunden an persönliche und firmenweite Ziele</a:t>
            </a:r>
          </a:p>
          <a:p>
            <a:r>
              <a:rPr lang="de-DE" dirty="0"/>
              <a:t>Abhängig von mehreren Faktoren</a:t>
            </a:r>
          </a:p>
          <a:p>
            <a:pPr lvl="1"/>
            <a:r>
              <a:rPr lang="de-DE" dirty="0"/>
              <a:t>bisherige Berufserfahrung</a:t>
            </a:r>
          </a:p>
          <a:p>
            <a:pPr lvl="1"/>
            <a:r>
              <a:rPr lang="de-DE" dirty="0"/>
              <a:t>Aufgabenbereich bzw. Spezialisierung</a:t>
            </a:r>
          </a:p>
          <a:p>
            <a:pPr lvl="1"/>
            <a:r>
              <a:rPr lang="de-DE" dirty="0"/>
              <a:t>Programmiersprache</a:t>
            </a:r>
          </a:p>
          <a:p>
            <a:pPr lvl="1"/>
            <a:r>
              <a:rPr lang="de-DE" dirty="0"/>
              <a:t>Verhandlungsgeschick</a:t>
            </a:r>
          </a:p>
          <a:p>
            <a:pPr lvl="1"/>
            <a:r>
              <a:rPr lang="de-DE" dirty="0"/>
              <a:t>Glück, Zufall</a:t>
            </a:r>
          </a:p>
          <a:p>
            <a:r>
              <a:rPr lang="de-DE" dirty="0"/>
              <a:t>Gehalt: Sehr gut! 😀</a:t>
            </a:r>
          </a:p>
          <a:p>
            <a:pPr lvl="1"/>
            <a:r>
              <a:rPr lang="de-DE" dirty="0"/>
              <a:t>Durchschnittsgehalt Deutschland 2021: 37.140€</a:t>
            </a:r>
            <a:r>
              <a:rPr lang="de-DE" baseline="30000" dirty="0"/>
              <a:t>1</a:t>
            </a:r>
            <a:endParaRPr lang="de-DE" dirty="0"/>
          </a:p>
          <a:p>
            <a:pPr lvl="1"/>
            <a:r>
              <a:rPr lang="de-DE" dirty="0"/>
              <a:t>Software-Entwickler: 46.100€ Jahresdurchschnitt</a:t>
            </a:r>
            <a:r>
              <a:rPr lang="de-DE" baseline="30000" dirty="0"/>
              <a:t>2</a:t>
            </a:r>
            <a:endParaRPr lang="de-DE" dirty="0"/>
          </a:p>
          <a:p>
            <a:pPr lvl="1"/>
            <a:r>
              <a:rPr lang="de-DE" dirty="0"/>
              <a:t>mit Erfahrung auch deutlich mehr möglich!</a:t>
            </a:r>
          </a:p>
          <a:p>
            <a:r>
              <a:rPr lang="de-DE" dirty="0"/>
              <a:t>Berufschancen: Software-Entwickler sind sehr gefragt</a:t>
            </a:r>
            <a:r>
              <a:rPr lang="de-DE" baseline="30000" dirty="0"/>
              <a:t>3</a:t>
            </a:r>
            <a:endParaRPr lang="de-DE" dirty="0"/>
          </a:p>
          <a:p>
            <a:pPr lvl="1"/>
            <a:r>
              <a:rPr lang="de-DE" dirty="0"/>
              <a:t>86.000 freie Stellen in Deutschland</a:t>
            </a:r>
          </a:p>
          <a:p>
            <a:pPr lvl="1"/>
            <a:r>
              <a:rPr lang="de-DE" i="1" dirty="0"/>
              <a:t>„Im Durchschnitt dauert es sechs Monate, eine offene IT-Stelle zu besetzen.“</a:t>
            </a:r>
          </a:p>
          <a:p>
            <a:pPr lvl="1"/>
            <a:r>
              <a:rPr lang="de-DE" i="1" dirty="0"/>
              <a:t>„Jedes zweite Unternehmen (52 Prozent) mit vakanten IT-Jobs sucht Software-Entwickler beziehungsweise Software-Architekten.“</a:t>
            </a:r>
          </a:p>
          <a:p>
            <a:pPr lvl="1"/>
            <a:endParaRPr lang="de-DE" dirty="0">
              <a:solidFill>
                <a:srgbClr val="FF0000"/>
              </a:solidFill>
            </a:endParaRPr>
          </a:p>
          <a:p>
            <a:pPr lvl="1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34043E-5451-482E-864B-50717FF9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158853-92DD-4D45-B159-C02418944A8F}"/>
              </a:ext>
            </a:extLst>
          </p:cNvPr>
          <p:cNvSpPr txBox="1"/>
          <p:nvPr/>
        </p:nvSpPr>
        <p:spPr>
          <a:xfrm>
            <a:off x="350729" y="6221825"/>
            <a:ext cx="77155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aseline="30000" dirty="0"/>
              <a:t>1</a:t>
            </a:r>
            <a:r>
              <a:rPr lang="de-DE" sz="1000" dirty="0"/>
              <a:t>: </a:t>
            </a:r>
            <a:r>
              <a:rPr lang="de-DE" sz="1000" dirty="0">
                <a:hlinkClick r:id="rId2"/>
              </a:rPr>
              <a:t>https://de.jobted.com/gehalt</a:t>
            </a:r>
            <a:r>
              <a:rPr lang="de-DE" sz="1000" dirty="0"/>
              <a:t> , Stand 22.4.2021</a:t>
            </a:r>
          </a:p>
          <a:p>
            <a:r>
              <a:rPr lang="de-DE" sz="1000" baseline="30000" dirty="0"/>
              <a:t>2</a:t>
            </a:r>
            <a:r>
              <a:rPr lang="de-DE" sz="1000" dirty="0"/>
              <a:t>: </a:t>
            </a:r>
            <a:r>
              <a:rPr lang="de-DE" sz="1000" dirty="0">
                <a:hlinkClick r:id="rId3"/>
              </a:rPr>
              <a:t>https://de.jobted.com/gehalt/softwareentwickler</a:t>
            </a:r>
            <a:r>
              <a:rPr lang="de-DE" sz="1000" dirty="0"/>
              <a:t> , Stand 22.4.2021</a:t>
            </a:r>
          </a:p>
          <a:p>
            <a:r>
              <a:rPr lang="de-DE" sz="1000" baseline="30000" dirty="0"/>
              <a:t>3</a:t>
            </a:r>
            <a:r>
              <a:rPr lang="de-DE" sz="1000" dirty="0"/>
              <a:t>: </a:t>
            </a:r>
            <a:r>
              <a:rPr lang="de-DE" sz="1000" dirty="0">
                <a:hlinkClick r:id="rId4"/>
              </a:rPr>
              <a:t>https://www.bitkom.org/Presse/Presseinformation/86000-offene-Stellen-fuer-IT-Fachkraefte</a:t>
            </a:r>
            <a:r>
              <a:rPr lang="de-DE" sz="1000" dirty="0"/>
              <a:t> , Stand Dezember 2020, abgerufen am 22.4.2021</a:t>
            </a:r>
          </a:p>
        </p:txBody>
      </p:sp>
    </p:spTree>
    <p:extLst>
      <p:ext uri="{BB962C8B-B14F-4D97-AF65-F5344CB8AC3E}">
        <p14:creationId xmlns:p14="http://schemas.microsoft.com/office/powerpoint/2010/main" val="20697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CA8516C-1F27-42F1-B378-272F4B31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eure Aufmerksamkeit!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610CAE-7EED-404B-9DAA-B046105CCC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6688" y="163513"/>
            <a:ext cx="595312" cy="365125"/>
          </a:xfrm>
        </p:spPr>
        <p:txBody>
          <a:bodyPr/>
          <a:lstStyle/>
          <a:p>
            <a:fld id="{D4002CEB-E25E-4A75-A6B2-3811BF63723C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2F44A34A-4DC7-4A72-9C46-CB3F1C9F1481}"/>
              </a:ext>
            </a:extLst>
          </p:cNvPr>
          <p:cNvSpPr txBox="1">
            <a:spLocks/>
          </p:cNvSpPr>
          <p:nvPr/>
        </p:nvSpPr>
        <p:spPr>
          <a:xfrm>
            <a:off x="226643" y="6357692"/>
            <a:ext cx="7961768" cy="25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/>
              <a:t>Folien: </a:t>
            </a:r>
            <a:r>
              <a:rPr lang="de-DE" sz="1400" dirty="0">
                <a:hlinkClick r:id="rId2"/>
              </a:rPr>
              <a:t>https://liebeck.io/talks/material/20210422_software-developer-berufsvorstellung.pptx</a:t>
            </a:r>
            <a:r>
              <a:rPr lang="de-DE" sz="1400" dirty="0"/>
              <a:t> 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3C08BF8-32D6-4ED0-ADEC-CAB1BA904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708" y="5560541"/>
            <a:ext cx="1136822" cy="11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23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8E757EA-EDAC-4CB1-B54E-57879538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Bildnachweise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8D978B-A1A8-457F-A8B6-9EBB42F34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200" dirty="0"/>
              <a:t>„</a:t>
            </a:r>
            <a:r>
              <a:rPr lang="en-US" sz="1200" dirty="0"/>
              <a:t>Female software engineer codes at computer </a:t>
            </a:r>
            <a:r>
              <a:rPr lang="de-DE" sz="1200" dirty="0"/>
              <a:t>“, </a:t>
            </a:r>
            <a:r>
              <a:rPr lang="de-DE" sz="1200" dirty="0" err="1"/>
              <a:t>Unsplash</a:t>
            </a:r>
            <a:r>
              <a:rPr lang="de-DE" sz="1200" dirty="0"/>
              <a:t> </a:t>
            </a:r>
            <a:r>
              <a:rPr lang="de-DE" sz="1200" dirty="0">
                <a:hlinkClick r:id="rId2"/>
              </a:rPr>
              <a:t>https://unsplash.com/@thisisengineering</a:t>
            </a:r>
            <a:r>
              <a:rPr lang="de-DE" sz="1200" dirty="0"/>
              <a:t> </a:t>
            </a:r>
          </a:p>
          <a:p>
            <a:r>
              <a:rPr lang="de-DE" sz="1200" dirty="0"/>
              <a:t>„</a:t>
            </a:r>
            <a:r>
              <a:rPr lang="en-US" sz="1200" dirty="0"/>
              <a:t>Male engineer coding for virtual reality headsets</a:t>
            </a:r>
            <a:r>
              <a:rPr lang="de-DE" sz="1200" dirty="0"/>
              <a:t>“, </a:t>
            </a:r>
            <a:r>
              <a:rPr lang="de-DE" sz="1200" dirty="0" err="1"/>
              <a:t>Unsplash</a:t>
            </a:r>
            <a:r>
              <a:rPr lang="de-DE" sz="1200" dirty="0"/>
              <a:t> </a:t>
            </a:r>
            <a:r>
              <a:rPr lang="de-DE" sz="1200" dirty="0">
                <a:hlinkClick r:id="rId2"/>
              </a:rPr>
              <a:t>https://unsplash.com/@thisisengineering</a:t>
            </a:r>
            <a:r>
              <a:rPr lang="de-DE" sz="1200" dirty="0"/>
              <a:t> </a:t>
            </a:r>
          </a:p>
          <a:p>
            <a:r>
              <a:rPr lang="de-DE" sz="1200" dirty="0"/>
              <a:t>Icons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>
                <a:hlinkClick r:id="rId3"/>
              </a:rPr>
              <a:t>https://uxwing.com</a:t>
            </a:r>
            <a:r>
              <a:rPr lang="de-DE" sz="1200" dirty="0"/>
              <a:t> </a:t>
            </a:r>
          </a:p>
          <a:p>
            <a:r>
              <a:rPr lang="de-DE" sz="1200" dirty="0"/>
              <a:t>Browser </a:t>
            </a:r>
            <a:r>
              <a:rPr lang="de-DE" sz="1200" dirty="0" err="1"/>
              <a:t>picture</a:t>
            </a:r>
            <a:r>
              <a:rPr lang="de-DE" sz="1200" dirty="0"/>
              <a:t>, </a:t>
            </a:r>
            <a:r>
              <a:rPr lang="de-DE" sz="1200" dirty="0" err="1"/>
              <a:t>Unsplash</a:t>
            </a:r>
            <a:r>
              <a:rPr lang="de-DE" sz="1200" dirty="0"/>
              <a:t> </a:t>
            </a:r>
            <a:r>
              <a:rPr lang="de-DE" sz="1200" dirty="0">
                <a:hlinkClick r:id="rId4"/>
              </a:rPr>
              <a:t>https://unsplash.com/@meymigrou</a:t>
            </a:r>
            <a:r>
              <a:rPr lang="de-DE" sz="1200" dirty="0"/>
              <a:t> </a:t>
            </a:r>
          </a:p>
          <a:p>
            <a:r>
              <a:rPr lang="de-DE" sz="1200" dirty="0"/>
              <a:t>Visual Studio Logo, CC0: </a:t>
            </a:r>
            <a:r>
              <a:rPr lang="de-DE" sz="1200" dirty="0">
                <a:hlinkClick r:id="rId5"/>
              </a:rPr>
              <a:t>https://commons.wikimedia.org/wiki/File:Visual_Studio_Icon_2019.svg</a:t>
            </a:r>
            <a:r>
              <a:rPr lang="de-DE" sz="1200" dirty="0"/>
              <a:t> </a:t>
            </a:r>
          </a:p>
          <a:p>
            <a:r>
              <a:rPr lang="de-DE" sz="1200" dirty="0"/>
              <a:t>Smartphone </a:t>
            </a:r>
            <a:r>
              <a:rPr lang="de-DE" sz="1200" dirty="0" err="1"/>
              <a:t>picture</a:t>
            </a:r>
            <a:r>
              <a:rPr lang="de-DE" sz="1200" dirty="0"/>
              <a:t>, </a:t>
            </a:r>
            <a:r>
              <a:rPr lang="de-DE" sz="1200" dirty="0" err="1"/>
              <a:t>Unsplash</a:t>
            </a:r>
            <a:r>
              <a:rPr lang="de-DE" sz="1200" dirty="0"/>
              <a:t> </a:t>
            </a:r>
            <a:r>
              <a:rPr lang="de-DE" sz="1200" dirty="0">
                <a:hlinkClick r:id="rId6"/>
              </a:rPr>
              <a:t>https://unsplash.com/@stereophototyp</a:t>
            </a:r>
            <a:r>
              <a:rPr lang="de-D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712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B3690-0E08-4C54-8057-C179FF55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Definition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43C737-6090-4EF5-AEAB-FA0E66A7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2050" name="Picture 2" descr="man in black shirt sitting in front of computer monitor">
            <a:extLst>
              <a:ext uri="{FF2B5EF4-FFF2-40B4-BE49-F238E27FC236}">
                <a16:creationId xmlns:a16="http://schemas.microsoft.com/office/drawing/2014/main" id="{4B788889-E72C-41EB-A9E7-F25856BF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244" y="1299703"/>
            <a:ext cx="22875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oman in black and white jacket sitting in front of computer monitor">
            <a:extLst>
              <a:ext uri="{FF2B5EF4-FFF2-40B4-BE49-F238E27FC236}">
                <a16:creationId xmlns:a16="http://schemas.microsoft.com/office/drawing/2014/main" id="{A34DB0A5-21D6-4611-9C5C-28B2EB1FE5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9" y="3895225"/>
            <a:ext cx="4230073" cy="282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94DF9FE-2F9C-4E56-BD61-C6D16E20DE87}"/>
              </a:ext>
            </a:extLst>
          </p:cNvPr>
          <p:cNvSpPr txBox="1">
            <a:spLocks/>
          </p:cNvSpPr>
          <p:nvPr/>
        </p:nvSpPr>
        <p:spPr>
          <a:xfrm>
            <a:off x="540803" y="1371600"/>
            <a:ext cx="1115102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Was bedeutet Software-Entwickler?</a:t>
            </a:r>
          </a:p>
          <a:p>
            <a:pPr lvl="1"/>
            <a:r>
              <a:rPr lang="de-DE" dirty="0"/>
              <a:t>Konzeption und Implementierung von Software auf die</a:t>
            </a:r>
            <a:br>
              <a:rPr lang="de-DE" dirty="0"/>
            </a:br>
            <a:r>
              <a:rPr lang="de-DE" dirty="0"/>
              <a:t>Wünsche und Anforderungen des Kunden</a:t>
            </a:r>
          </a:p>
          <a:p>
            <a:r>
              <a:rPr lang="de-DE" dirty="0"/>
              <a:t>Womit arbeitet ein Software-Entwickler?</a:t>
            </a:r>
          </a:p>
          <a:p>
            <a:pPr lvl="1"/>
            <a:r>
              <a:rPr lang="de-DE" dirty="0"/>
              <a:t>Mit dem Computer, Tastatur und Maus</a:t>
            </a:r>
          </a:p>
          <a:p>
            <a:pPr lvl="1"/>
            <a:r>
              <a:rPr lang="de-DE" dirty="0"/>
              <a:t>Mit Programmiersprachen: z.B. C#, Java, Python, PHP, JavaScript</a:t>
            </a:r>
          </a:p>
          <a:p>
            <a:pPr lvl="1"/>
            <a:endParaRPr lang="de-DE" dirty="0"/>
          </a:p>
          <a:p>
            <a:endParaRPr lang="de-DE" dirty="0"/>
          </a:p>
          <a:p>
            <a:pPr marL="400050" indent="-457200"/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6918364-F848-401D-B383-69B94F5FC6FC}"/>
              </a:ext>
            </a:extLst>
          </p:cNvPr>
          <p:cNvGrpSpPr/>
          <p:nvPr/>
        </p:nvGrpSpPr>
        <p:grpSpPr>
          <a:xfrm>
            <a:off x="6582032" y="2122511"/>
            <a:ext cx="2794729" cy="639950"/>
            <a:chOff x="6582032" y="2122511"/>
            <a:chExt cx="2794729" cy="639950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8D105906-4C9B-42A2-B6DE-F555B8B1BD91}"/>
                </a:ext>
              </a:extLst>
            </p:cNvPr>
            <p:cNvGrpSpPr/>
            <p:nvPr/>
          </p:nvGrpSpPr>
          <p:grpSpPr>
            <a:xfrm>
              <a:off x="7064653" y="2122511"/>
              <a:ext cx="2312108" cy="639950"/>
              <a:chOff x="7064653" y="2122511"/>
              <a:chExt cx="2312108" cy="639950"/>
            </a:xfrm>
          </p:grpSpPr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560136-BF71-439A-BC69-387B71FF9221}"/>
                  </a:ext>
                </a:extLst>
              </p:cNvPr>
              <p:cNvSpPr txBox="1"/>
              <p:nvPr/>
            </p:nvSpPr>
            <p:spPr>
              <a:xfrm>
                <a:off x="7064653" y="2122511"/>
                <a:ext cx="231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intern: eigener Betrieb</a:t>
                </a: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4497BB92-08F9-47AE-ABB6-D1EFF5F12125}"/>
                  </a:ext>
                </a:extLst>
              </p:cNvPr>
              <p:cNvSpPr txBox="1"/>
              <p:nvPr/>
            </p:nvSpPr>
            <p:spPr>
              <a:xfrm>
                <a:off x="7064653" y="2393129"/>
                <a:ext cx="2152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extern: andere Firma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70732AB-CEC0-4700-8B94-103B665BD6FB}"/>
                </a:ext>
              </a:extLst>
            </p:cNvPr>
            <p:cNvGrpSpPr/>
            <p:nvPr/>
          </p:nvGrpSpPr>
          <p:grpSpPr>
            <a:xfrm>
              <a:off x="6582032" y="2307177"/>
              <a:ext cx="482621" cy="260925"/>
              <a:chOff x="6582032" y="2307177"/>
              <a:chExt cx="482621" cy="260925"/>
            </a:xfrm>
          </p:grpSpPr>
          <p:cxnSp>
            <p:nvCxnSpPr>
              <p:cNvPr id="11" name="Gerade Verbindung mit Pfeil 10">
                <a:extLst>
                  <a:ext uri="{FF2B5EF4-FFF2-40B4-BE49-F238E27FC236}">
                    <a16:creationId xmlns:a16="http://schemas.microsoft.com/office/drawing/2014/main" id="{1EF44546-D99A-4B47-8A40-7FDD682EB440}"/>
                  </a:ext>
                </a:extLst>
              </p:cNvPr>
              <p:cNvCxnSpPr>
                <a:endCxn id="7" idx="1"/>
              </p:cNvCxnSpPr>
              <p:nvPr/>
            </p:nvCxnSpPr>
            <p:spPr>
              <a:xfrm>
                <a:off x="6582032" y="2307177"/>
                <a:ext cx="48262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mit Pfeil 12">
                <a:extLst>
                  <a:ext uri="{FF2B5EF4-FFF2-40B4-BE49-F238E27FC236}">
                    <a16:creationId xmlns:a16="http://schemas.microsoft.com/office/drawing/2014/main" id="{1E70306C-062B-4CBB-A2A8-337D6B5858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1760" y="2401211"/>
                <a:ext cx="472893" cy="1668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683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D50FB-F66E-47A7-A287-475A4E53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mich: Matthias Liebeck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44C1E-BEA8-478A-AA9D-6383A6672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Software-Entwickler beruflich seit 2009, privat seit 2003</a:t>
            </a:r>
          </a:p>
          <a:p>
            <a:r>
              <a:rPr lang="de-DE" sz="2000" dirty="0"/>
              <a:t>Akademischer Werdegang:</a:t>
            </a:r>
          </a:p>
          <a:p>
            <a:pPr lvl="1"/>
            <a:r>
              <a:rPr lang="de-DE" sz="2000" dirty="0"/>
              <a:t>2008 Abitur, Leistungskurse Informatik und Mathematik</a:t>
            </a:r>
          </a:p>
          <a:p>
            <a:pPr lvl="1"/>
            <a:r>
              <a:rPr lang="de-DE" sz="2000" dirty="0"/>
              <a:t>2009 – 2012 Studium Bachelor </a:t>
            </a:r>
            <a:r>
              <a:rPr lang="de-DE" sz="2000" dirty="0" err="1"/>
              <a:t>of</a:t>
            </a:r>
            <a:r>
              <a:rPr lang="de-DE" sz="2000" dirty="0"/>
              <a:t> Science, Informatik</a:t>
            </a:r>
          </a:p>
          <a:p>
            <a:pPr lvl="1"/>
            <a:r>
              <a:rPr lang="de-DE" sz="2000" dirty="0"/>
              <a:t>2011 – 2015 Studium Bachelor </a:t>
            </a:r>
            <a:r>
              <a:rPr lang="de-DE" sz="2000" dirty="0" err="1"/>
              <a:t>of</a:t>
            </a:r>
            <a:r>
              <a:rPr lang="de-DE" sz="2000" dirty="0"/>
              <a:t> Science, Mathematik</a:t>
            </a:r>
          </a:p>
          <a:p>
            <a:pPr lvl="1"/>
            <a:r>
              <a:rPr lang="de-DE" sz="2000"/>
              <a:t>2012 </a:t>
            </a:r>
            <a:r>
              <a:rPr lang="de-DE" sz="2000" dirty="0"/>
              <a:t>– 2014 Studium Master </a:t>
            </a:r>
            <a:r>
              <a:rPr lang="de-DE" sz="2000" dirty="0" err="1"/>
              <a:t>of</a:t>
            </a:r>
            <a:r>
              <a:rPr lang="de-DE" sz="2000" dirty="0"/>
              <a:t> Science, Informatik</a:t>
            </a:r>
          </a:p>
          <a:p>
            <a:pPr lvl="1"/>
            <a:r>
              <a:rPr lang="de-DE" sz="2000" dirty="0"/>
              <a:t>2014 – 2017 Dr. rer. nat., Informatik</a:t>
            </a:r>
          </a:p>
          <a:p>
            <a:pPr lvl="2"/>
            <a:r>
              <a:rPr lang="de-DE" sz="1600" dirty="0"/>
              <a:t>Doktorarbeit „</a:t>
            </a:r>
            <a:r>
              <a:rPr lang="en-US" sz="1600" dirty="0"/>
              <a:t>Automated Discussion Analysis in Online Participation Projects</a:t>
            </a:r>
            <a:r>
              <a:rPr lang="de-DE" sz="1600" dirty="0"/>
              <a:t>“</a:t>
            </a:r>
          </a:p>
          <a:p>
            <a:pPr lvl="2"/>
            <a:r>
              <a:rPr lang="de-DE" sz="1600" dirty="0"/>
              <a:t>Forschungsbereich: Künstliche Intelligenz, Fokus auf maschinelle Textverarbeitung</a:t>
            </a:r>
            <a:endParaRPr lang="de-DE" sz="1600" i="1" dirty="0"/>
          </a:p>
          <a:p>
            <a:r>
              <a:rPr lang="de-DE" sz="2000" dirty="0"/>
              <a:t>Hobbys: Squash, Gesellschaftsspiele, Balkonpflanzen</a:t>
            </a:r>
          </a:p>
          <a:p>
            <a:r>
              <a:rPr lang="de-DE" sz="2000" dirty="0"/>
              <a:t>Aktueller Arbeitgeber seit 2019: anyMOTION GmbH, Düsseldorf</a:t>
            </a:r>
          </a:p>
          <a:p>
            <a:pPr lvl="1"/>
            <a:r>
              <a:rPr lang="de-DE" sz="1600" dirty="0"/>
              <a:t>Entwicklung verschiedenster Webanwendungen</a:t>
            </a:r>
          </a:p>
          <a:p>
            <a:pPr lvl="1"/>
            <a:r>
              <a:rPr lang="de-DE" sz="1600" dirty="0"/>
              <a:t>IHK Ausbilderschein </a:t>
            </a:r>
            <a:r>
              <a:rPr lang="de-DE" sz="16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⇒ </a:t>
            </a:r>
            <a:r>
              <a:rPr lang="de-DE" sz="1600" dirty="0"/>
              <a:t>Betreuung von Auszubildenden im Betrieb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72BF9B-7057-4CF0-BF3C-A9B2DA8A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85D8128-C8EC-4DE9-B06C-025AC9FF1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49" y="842503"/>
            <a:ext cx="1294589" cy="12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D65D924-12A5-4023-ABA1-CF6199415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706" y="4410440"/>
            <a:ext cx="3856486" cy="215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9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1ADCB-F888-4A6B-B27B-AC641452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Was für Arten von Software gibt es?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0BB1E8-BBEE-4BB3-96B5-41891348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gibt verschiedene Arten von Software, u.a.: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Webseiten (laufen im Browser, also insbesondere Chrome, Safari, Edge, Firefox)</a:t>
            </a:r>
          </a:p>
          <a:p>
            <a:pPr marL="1314450" lvl="2" indent="-457200"/>
            <a:r>
              <a:rPr lang="de-DE" dirty="0"/>
              <a:t>HTML: Inhalt</a:t>
            </a:r>
          </a:p>
          <a:p>
            <a:pPr marL="1771650" lvl="3" indent="-457200"/>
            <a:r>
              <a:rPr lang="de-DE" dirty="0"/>
              <a:t>Texte</a:t>
            </a:r>
          </a:p>
          <a:p>
            <a:pPr marL="1771650" lvl="3" indent="-457200"/>
            <a:r>
              <a:rPr lang="de-DE" dirty="0"/>
              <a:t>Bilder</a:t>
            </a:r>
          </a:p>
          <a:p>
            <a:pPr marL="1771650" lvl="3" indent="-457200"/>
            <a:r>
              <a:rPr lang="de-DE" dirty="0"/>
              <a:t>Formulare</a:t>
            </a:r>
          </a:p>
          <a:p>
            <a:pPr marL="1314450" lvl="2" indent="-457200"/>
            <a:r>
              <a:rPr lang="de-DE" dirty="0"/>
              <a:t>CSS: Darstellung</a:t>
            </a:r>
          </a:p>
          <a:p>
            <a:pPr marL="1771650" lvl="3" indent="-457200"/>
            <a:r>
              <a:rPr lang="de-DE" dirty="0"/>
              <a:t>Farben</a:t>
            </a:r>
          </a:p>
          <a:p>
            <a:pPr marL="1771650" lvl="3" indent="-457200"/>
            <a:r>
              <a:rPr lang="de-DE" dirty="0"/>
              <a:t>Positionierung</a:t>
            </a:r>
          </a:p>
          <a:p>
            <a:pPr marL="1771650" lvl="3" indent="-457200"/>
            <a:r>
              <a:rPr lang="de-DE" dirty="0"/>
              <a:t>Schriftart und –</a:t>
            </a:r>
            <a:r>
              <a:rPr lang="de-DE" dirty="0" err="1"/>
              <a:t>größe</a:t>
            </a:r>
            <a:endParaRPr lang="de-DE" dirty="0"/>
          </a:p>
          <a:p>
            <a:pPr marL="1314450" lvl="2" indent="-457200"/>
            <a:r>
              <a:rPr lang="de-DE" dirty="0"/>
              <a:t>JavaScript: Benutzeraktionen</a:t>
            </a:r>
          </a:p>
          <a:p>
            <a:pPr marL="1771650" lvl="3" indent="-457200"/>
            <a:r>
              <a:rPr lang="de-DE" dirty="0"/>
              <a:t>z.B. Dialogfenster „Bist du sicher?“</a:t>
            </a:r>
          </a:p>
          <a:p>
            <a:pPr marL="1314450" lvl="2" indent="-45720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E97B92-F6BB-48C4-AF36-CC3F91B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5BE9DE7-03DC-41DE-92CC-258BB7F3E6E4}"/>
              </a:ext>
            </a:extLst>
          </p:cNvPr>
          <p:cNvGrpSpPr/>
          <p:nvPr/>
        </p:nvGrpSpPr>
        <p:grpSpPr>
          <a:xfrm>
            <a:off x="8010549" y="1485948"/>
            <a:ext cx="2916942" cy="380976"/>
            <a:chOff x="8010549" y="1485948"/>
            <a:chExt cx="2916942" cy="380976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61EB78A2-44B6-4415-9258-BA44BBF38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0549" y="1485948"/>
              <a:ext cx="380952" cy="380952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F6E764DE-CC8D-4A78-89F7-524B2F66E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2199" y="1485948"/>
              <a:ext cx="380952" cy="380952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3B27796F-05F2-4E0B-92DA-9F1395886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46539" y="1485972"/>
              <a:ext cx="380952" cy="380952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37754A8-3887-4D7E-B550-E99FAD05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24949" y="1485948"/>
              <a:ext cx="380952" cy="380952"/>
            </a:xfrm>
            <a:prstGeom prst="rect">
              <a:avLst/>
            </a:prstGeom>
          </p:spPr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8947BF05-703F-4F8C-B768-0E93D4C17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96" y="2314971"/>
            <a:ext cx="4761905" cy="3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1ADCB-F888-4A6B-B27B-AC641452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Was für Arten von Software gibt es?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0BB1E8-BBEE-4BB3-96B5-41891348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gibt verschiedene Arten von Software, u.a.: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de-DE" dirty="0"/>
              <a:t>Desktopanwendungen (müssen installiert werden, Windows, Linux, Mac)</a:t>
            </a:r>
          </a:p>
          <a:p>
            <a:pPr marL="1314450" lvl="2" indent="-457200"/>
            <a:r>
              <a:rPr lang="de-DE" dirty="0"/>
              <a:t>Typische Anwenderprogramme:</a:t>
            </a:r>
          </a:p>
          <a:p>
            <a:pPr marL="1771650" lvl="3" indent="-457200"/>
            <a:r>
              <a:rPr lang="de-DE" dirty="0"/>
              <a:t>Microsoft Office (World, Excel, PowerPoint)</a:t>
            </a:r>
          </a:p>
          <a:p>
            <a:pPr marL="1771650" lvl="3" indent="-457200"/>
            <a:r>
              <a:rPr lang="de-DE" dirty="0"/>
              <a:t>Adobe Reader</a:t>
            </a:r>
          </a:p>
          <a:p>
            <a:pPr marL="1771650" lvl="3" indent="-457200"/>
            <a:r>
              <a:rPr lang="de-DE" dirty="0"/>
              <a:t>Browser</a:t>
            </a:r>
          </a:p>
          <a:p>
            <a:pPr marL="1771650" lvl="3" indent="-457200"/>
            <a:r>
              <a:rPr lang="de-DE" dirty="0" err="1"/>
              <a:t>Discord</a:t>
            </a:r>
            <a:endParaRPr lang="de-DE" dirty="0"/>
          </a:p>
          <a:p>
            <a:pPr marL="1771650" lvl="3" indent="-457200"/>
            <a:r>
              <a:rPr lang="de-DE" dirty="0"/>
              <a:t>Photoshop</a:t>
            </a:r>
          </a:p>
          <a:p>
            <a:pPr marL="1771650" lvl="3" indent="-457200"/>
            <a:r>
              <a:rPr lang="de-DE" dirty="0"/>
              <a:t>Spotify</a:t>
            </a:r>
          </a:p>
          <a:p>
            <a:pPr marL="1771650" lvl="3" indent="-457200"/>
            <a:r>
              <a:rPr lang="de-DE" dirty="0"/>
              <a:t>Entwicklungsumgebungen zum Programmieren (z.B. Visual Studio)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E97B92-F6BB-48C4-AF36-CC3F91B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AE1FCCE-18F9-49D5-AAD1-F22ED4A485C0}"/>
              </a:ext>
            </a:extLst>
          </p:cNvPr>
          <p:cNvGrpSpPr/>
          <p:nvPr/>
        </p:nvGrpSpPr>
        <p:grpSpPr>
          <a:xfrm>
            <a:off x="8115338" y="1228763"/>
            <a:ext cx="2266926" cy="609524"/>
            <a:chOff x="8115338" y="1228763"/>
            <a:chExt cx="2266926" cy="60952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9C968A4-B655-4393-96C8-487FCD9BE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5338" y="1228763"/>
              <a:ext cx="609524" cy="609524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F1EC4DF-562B-4AAD-BA41-DB8D10FB4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7849" y="1343049"/>
              <a:ext cx="380952" cy="380952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E3A9053F-B0D2-4579-94A1-44FB2E0A3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312" y="1343049"/>
              <a:ext cx="380952" cy="380952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7296819E-1C56-41D1-87A5-A017CDA89A53}"/>
              </a:ext>
            </a:extLst>
          </p:cNvPr>
          <p:cNvGrpSpPr/>
          <p:nvPr/>
        </p:nvGrpSpPr>
        <p:grpSpPr>
          <a:xfrm>
            <a:off x="1525285" y="2590770"/>
            <a:ext cx="303497" cy="2105007"/>
            <a:chOff x="1525285" y="2590770"/>
            <a:chExt cx="303497" cy="2105007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54FC06BB-178E-4970-A00B-3A73E7FA7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3068" y="3781533"/>
              <a:ext cx="285714" cy="285714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A166D47B-B2A6-4EAA-BA24-B6E0A6E3A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3068" y="4095798"/>
              <a:ext cx="285714" cy="285714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8F2CB357-7944-4607-B133-27EDF9BF1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43068" y="4410063"/>
              <a:ext cx="285714" cy="285714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EDDB95A-1D02-47CD-A27A-4194D19A0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43068" y="3481544"/>
              <a:ext cx="285714" cy="285714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6A59AE69-43BD-4CB3-859E-46916072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43068" y="2905035"/>
              <a:ext cx="285714" cy="285714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E47A5ECD-F1DB-4690-9734-8DA3B846F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25285" y="2590770"/>
              <a:ext cx="285714" cy="28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7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1ADCB-F888-4A6B-B27B-AC641452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Was für Arten von Software gibt es?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0BB1E8-BBEE-4BB3-96B5-41891348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gibt verschiedene Arten von Software, u.a.: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de-DE" dirty="0"/>
              <a:t>Apps im Smartphone (Android 71,8%, iOS 27,4%)</a:t>
            </a:r>
            <a:r>
              <a:rPr lang="de-DE" baseline="30000" dirty="0"/>
              <a:t>1</a:t>
            </a:r>
          </a:p>
          <a:p>
            <a:pPr marL="1314450" lvl="2" indent="-457200"/>
            <a:r>
              <a:rPr lang="de-DE" dirty="0"/>
              <a:t>Typische Apps:</a:t>
            </a:r>
          </a:p>
          <a:p>
            <a:pPr marL="1771650" lvl="3" indent="-457200"/>
            <a:r>
              <a:rPr lang="de-DE" dirty="0"/>
              <a:t>WhatsApp</a:t>
            </a:r>
          </a:p>
          <a:p>
            <a:pPr marL="1771650" lvl="3" indent="-457200"/>
            <a:r>
              <a:rPr lang="de-DE" dirty="0"/>
              <a:t>Instagram</a:t>
            </a:r>
          </a:p>
          <a:p>
            <a:pPr marL="1771650" lvl="3" indent="-457200"/>
            <a:r>
              <a:rPr lang="de-DE" dirty="0"/>
              <a:t>YouTube</a:t>
            </a:r>
          </a:p>
          <a:p>
            <a:pPr marL="1771650" lvl="3" indent="-457200"/>
            <a:r>
              <a:rPr lang="de-DE" dirty="0"/>
              <a:t>Twitter</a:t>
            </a:r>
          </a:p>
          <a:p>
            <a:pPr marL="1771650" lvl="3" indent="-457200"/>
            <a:r>
              <a:rPr lang="de-DE" dirty="0"/>
              <a:t>Facebook</a:t>
            </a:r>
          </a:p>
          <a:p>
            <a:pPr marL="1771650" lvl="3" indent="-457200"/>
            <a:r>
              <a:rPr lang="de-DE" dirty="0"/>
              <a:t>Reddit</a:t>
            </a:r>
          </a:p>
          <a:p>
            <a:pPr marL="1771650" lvl="3" indent="-457200"/>
            <a:r>
              <a:rPr lang="de-DE" dirty="0" err="1"/>
              <a:t>TikTok</a:t>
            </a:r>
            <a:endParaRPr lang="de-DE" dirty="0"/>
          </a:p>
          <a:p>
            <a:pPr marL="1314450" lvl="2" indent="-457200"/>
            <a:endParaRPr lang="de-DE" dirty="0"/>
          </a:p>
          <a:p>
            <a:pPr marL="914400" lvl="1" indent="-457200">
              <a:buFont typeface="+mj-lt"/>
              <a:buAutoNum type="arabicPeriod" startAt="3"/>
            </a:pPr>
            <a:endParaRPr lang="de-DE" baseline="30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E97B92-F6BB-48C4-AF36-CC3F91B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EF37A58-CF12-4765-A46C-758D7CF1E2E3}"/>
              </a:ext>
            </a:extLst>
          </p:cNvPr>
          <p:cNvSpPr txBox="1"/>
          <p:nvPr/>
        </p:nvSpPr>
        <p:spPr>
          <a:xfrm>
            <a:off x="350729" y="6221825"/>
            <a:ext cx="4616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aseline="30000" dirty="0"/>
              <a:t>1</a:t>
            </a:r>
            <a:r>
              <a:rPr lang="de-DE" sz="1000" dirty="0"/>
              <a:t>: </a:t>
            </a:r>
            <a:r>
              <a:rPr lang="de-DE" sz="1000" dirty="0">
                <a:hlinkClick r:id="rId2"/>
              </a:rPr>
              <a:t>https://gs.statcounter.com/os-market-share/mobile/worldwide</a:t>
            </a:r>
            <a:r>
              <a:rPr lang="de-DE" sz="1000" dirty="0"/>
              <a:t>, Stand März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87A08F-F851-4512-B06E-E214E8F3D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026" y="1814711"/>
            <a:ext cx="2219048" cy="3333333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292EFE5-8C20-4831-B7B9-F366A47785FB}"/>
              </a:ext>
            </a:extLst>
          </p:cNvPr>
          <p:cNvGrpSpPr/>
          <p:nvPr/>
        </p:nvGrpSpPr>
        <p:grpSpPr>
          <a:xfrm>
            <a:off x="1580199" y="2562243"/>
            <a:ext cx="292869" cy="2171591"/>
            <a:chOff x="1580199" y="2562243"/>
            <a:chExt cx="292869" cy="2171591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D3A6C32-316B-476B-B062-B7966784B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0199" y="4448120"/>
              <a:ext cx="285714" cy="285714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C9B61791-01AA-48F6-8982-98D2094E6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354" y="2562243"/>
              <a:ext cx="285714" cy="285714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C27F0EA-BAD2-473F-8F5C-56E773690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2271" y="2878953"/>
              <a:ext cx="285714" cy="285714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7B19CC2-DA9B-49DC-A5D4-D128B41AE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82271" y="3195664"/>
              <a:ext cx="285714" cy="285714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3A67F218-E8AE-45CE-A157-5E1B97B93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82271" y="3513953"/>
              <a:ext cx="285714" cy="285714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5A23EF40-5365-4F3B-B734-02C7D2AAE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82271" y="3831454"/>
              <a:ext cx="285714" cy="285714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66E6CA02-BEB9-467E-A055-00C396895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2271" y="4131446"/>
              <a:ext cx="285714" cy="28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52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1ADCB-F888-4A6B-B27B-AC641452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Was für Arten von Software gibt es?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0BB1E8-BBEE-4BB3-96B5-41891348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gibt verschiedene Arten von Software, u.a.: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de-DE" dirty="0"/>
              <a:t>Computerspiele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de-DE" dirty="0"/>
              <a:t>Embedded Software</a:t>
            </a:r>
          </a:p>
          <a:p>
            <a:pPr lvl="2"/>
            <a:r>
              <a:rPr lang="de-DE" dirty="0"/>
              <a:t>z.B. im Navigationsgerät, Smartwatch, Drucker, Alarmanlage, Fernseher, etc.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E97B92-F6BB-48C4-AF36-CC3F91B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881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E0E59-676D-40D4-80E0-317D0E8F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Software-Entwickler: Beispiele aus der Praxis - Webanwendungen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B0572-1905-49A9-8360-9DB4DA87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CEB-E25E-4A75-A6B2-3811BF63723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ADBBB8-6FD0-416C-8074-BC91196D4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23" y="951512"/>
            <a:ext cx="8275154" cy="54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9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1557</Words>
  <Application>Microsoft Office PowerPoint</Application>
  <PresentationFormat>Breitbild</PresentationFormat>
  <Paragraphs>228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Yu Gothic UI</vt:lpstr>
      <vt:lpstr>Arial</vt:lpstr>
      <vt:lpstr>Calibri</vt:lpstr>
      <vt:lpstr>Calibri Light</vt:lpstr>
      <vt:lpstr>Graphik Meetup</vt:lpstr>
      <vt:lpstr>Symbol</vt:lpstr>
      <vt:lpstr>Office</vt:lpstr>
      <vt:lpstr>PowerPoint-Präsentation</vt:lpstr>
      <vt:lpstr>Agenda des heutigen Vortrags</vt:lpstr>
      <vt:lpstr>Software-Entwickler: Definition</vt:lpstr>
      <vt:lpstr>Über mich: Matthias Liebeck</vt:lpstr>
      <vt:lpstr>Software-Entwickler: Was für Arten von Software gibt es?</vt:lpstr>
      <vt:lpstr>Software-Entwickler: Was für Arten von Software gibt es?</vt:lpstr>
      <vt:lpstr>Software-Entwickler: Was für Arten von Software gibt es?</vt:lpstr>
      <vt:lpstr>Software-Entwickler: Was für Arten von Software gibt es?</vt:lpstr>
      <vt:lpstr>Software-Entwickler: Beispiele aus der Praxis - Webanwendungen</vt:lpstr>
      <vt:lpstr>Software-Entwickler: Beispiele aus der Praxis - Webanwendungen</vt:lpstr>
      <vt:lpstr>Software-Entwickler: Beispiele aus der Praxis - Webanwendungen</vt:lpstr>
      <vt:lpstr>Software-Entwickler: Beispiele aus der Praxis - Webanwendungen</vt:lpstr>
      <vt:lpstr>Software-Entwickler: Beispiele aus der Praxis - Webanwendungen</vt:lpstr>
      <vt:lpstr>Software-Entwickler: Wie wird man Software-Entwickler?</vt:lpstr>
      <vt:lpstr>Software-Entwickler: Wie wird man Software-Entwickler?</vt:lpstr>
      <vt:lpstr>Software-Entwickler: Wie wird man Software-Entwickler?</vt:lpstr>
      <vt:lpstr>Software-Entwickler: Wie wird man Software-Entwickler?</vt:lpstr>
      <vt:lpstr>Software-Entwickler: Voraussetzungen</vt:lpstr>
      <vt:lpstr>Software-Entwickler: Welche Aufgaben hat ein Software-Entwickler?</vt:lpstr>
      <vt:lpstr>Software-Entwickler: Gehalt + Berufschancen</vt:lpstr>
      <vt:lpstr>Danke für eure Aufmerksamkeit!</vt:lpstr>
      <vt:lpstr>Bildnachweise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2021-04-22T00:28:51Z</dcterms:created>
  <dcterms:modified xsi:type="dcterms:W3CDTF">2021-04-23T18:14:52Z</dcterms:modified>
</cp:coreProperties>
</file>