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7" r:id="rId2"/>
    <p:sldId id="321" r:id="rId3"/>
    <p:sldId id="320" r:id="rId4"/>
    <p:sldId id="324" r:id="rId5"/>
    <p:sldId id="325" r:id="rId6"/>
    <p:sldId id="326" r:id="rId7"/>
    <p:sldId id="322" r:id="rId8"/>
    <p:sldId id="327" r:id="rId9"/>
    <p:sldId id="328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30" r:id="rId20"/>
    <p:sldId id="342" r:id="rId21"/>
    <p:sldId id="331" r:id="rId22"/>
    <p:sldId id="343" r:id="rId23"/>
    <p:sldId id="33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19" r:id="rId32"/>
    <p:sldId id="351" r:id="rId3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Heilsberger" initials="LH" lastIdx="17" clrIdx="0"/>
  <p:cmAuthor id="1" name="Martin Mauve" initials="M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383"/>
    <a:srgbClr val="23373B"/>
    <a:srgbClr val="6E6E6E"/>
    <a:srgbClr val="006AB3"/>
    <a:srgbClr val="FAFAFA"/>
    <a:srgbClr val="F3F3F3"/>
    <a:srgbClr val="C5E1A5"/>
    <a:srgbClr val="0F73C3"/>
    <a:srgbClr val="006BAF"/>
    <a:srgbClr val="0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84509" autoAdjust="0"/>
  </p:normalViewPr>
  <p:slideViewPr>
    <p:cSldViewPr>
      <p:cViewPr varScale="1">
        <p:scale>
          <a:sx n="91" d="100"/>
          <a:sy n="91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5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D0F9D6ED-9BE7-40FB-9EFD-C25BF1BE4A93}" type="datetimeFigureOut">
              <a:rPr lang="de-DE" smtClean="0"/>
              <a:pPr/>
              <a:t>13.04.2018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47AD2AB-BB76-4160-BF1D-CA024551D3A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68FD3B8-6E77-4118-94FC-A63653E2B7E5}" type="datetimeFigureOut">
              <a:rPr lang="de-DE" smtClean="0"/>
              <a:pPr/>
              <a:t>13.04.2018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B7BEF1D-6DAE-45F6-9358-38CBC56BC5C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3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68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68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68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91952"/>
            <a:ext cx="7772400" cy="75287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1179" y="2276872"/>
            <a:ext cx="6400800" cy="1656184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</a:t>
            </a:r>
          </a:p>
          <a:p>
            <a:r>
              <a:rPr lang="de-DE" dirty="0" smtClean="0"/>
              <a:t>Ort, Datum</a:t>
            </a:r>
          </a:p>
          <a:p>
            <a:endParaRPr lang="de-DE" dirty="0" smtClean="0"/>
          </a:p>
          <a:p>
            <a:r>
              <a:rPr lang="de-DE" dirty="0" smtClean="0"/>
              <a:t>Institut für Informatik</a:t>
            </a:r>
          </a:p>
          <a:p>
            <a:r>
              <a:rPr lang="de-DE" dirty="0" smtClean="0"/>
              <a:t>Heinrich-Heine-Universität Düsseldorf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43876"/>
            <a:ext cx="1459285" cy="8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r Verbinder 9"/>
          <p:cNvCxnSpPr/>
          <p:nvPr userDrawn="1"/>
        </p:nvCxnSpPr>
        <p:spPr>
          <a:xfrm flipV="1">
            <a:off x="681179" y="1988840"/>
            <a:ext cx="7788506" cy="17180"/>
          </a:xfrm>
          <a:prstGeom prst="line">
            <a:avLst/>
          </a:prstGeom>
          <a:ln w="12700">
            <a:solidFill>
              <a:srgbClr val="00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07504" y="91889"/>
            <a:ext cx="9036496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836327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172200"/>
            <a:ext cx="1148874" cy="381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5029200" cy="3810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54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259632" y="2564904"/>
            <a:ext cx="6624736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Neues Kapitel oder 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7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5602" y="1081336"/>
            <a:ext cx="8363272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5602" y="1772816"/>
            <a:ext cx="836327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tw2017-dsc-hhu.azurewebsites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hhu-btw2017" TargetMode="External"/><Relationship Id="rId2" Type="http://schemas.openxmlformats.org/officeDocument/2006/relationships/hyperlink" Target="http://btw2017-dsc-hhu.azurewebsit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179" y="1052736"/>
            <a:ext cx="7772400" cy="752872"/>
          </a:xfrm>
        </p:spPr>
        <p:txBody>
          <a:bodyPr/>
          <a:lstStyle/>
          <a:p>
            <a:r>
              <a:rPr lang="de-DE" sz="2400" dirty="0" smtClean="0"/>
              <a:t>HHU@ </a:t>
            </a:r>
            <a:r>
              <a:rPr lang="en-US" sz="2400" dirty="0"/>
              <a:t>BTW 2017 Data Science Challenge SDSC17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1179" y="2276872"/>
            <a:ext cx="6400800" cy="792088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Askinadze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Liebeck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Heinrich-Heine-Universität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Düsseldorf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askinadze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liebeck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}@cs.uni-duesseldorf.de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81178" y="185428"/>
            <a:ext cx="749122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BTW 2017 Data Science Challenge </a:t>
            </a:r>
            <a:r>
              <a:rPr lang="en-US" sz="1200" dirty="0" smtClean="0"/>
              <a:t>SDSC17, 07.03.2017 Stuttgart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1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Azure</a:t>
            </a:r>
            <a:r>
              <a:rPr lang="de-DE" dirty="0" smtClean="0"/>
              <a:t> ML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62174" cy="413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instantly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~73.5k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spots</a:t>
            </a:r>
            <a:endParaRPr lang="de-DE" dirty="0" smtClean="0"/>
          </a:p>
          <a:p>
            <a:pPr lvl="1"/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approximately</a:t>
            </a:r>
            <a:r>
              <a:rPr lang="de-DE" dirty="0" smtClean="0"/>
              <a:t> 700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happened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spot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023445" cy="464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3568" y="903257"/>
            <a:ext cx="25922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location</a:t>
            </a:r>
            <a:r>
              <a:rPr lang="de-DE" sz="2500" dirty="0" smtClean="0"/>
              <a:t>: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1707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instantly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injured</a:t>
            </a:r>
            <a:r>
              <a:rPr lang="de-DE" dirty="0" smtClean="0"/>
              <a:t> in ~650k (84.4%)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endParaRPr lang="de-DE" dirty="0" smtClean="0"/>
          </a:p>
          <a:p>
            <a:pPr lvl="1"/>
            <a:r>
              <a:rPr lang="de-DE" dirty="0" smtClean="0"/>
              <a:t>~ 13%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resulted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injury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03257"/>
            <a:ext cx="35818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persons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injured</a:t>
            </a:r>
            <a:r>
              <a:rPr lang="de-DE" sz="2500" dirty="0" smtClean="0"/>
              <a:t>:</a:t>
            </a:r>
            <a:endParaRPr lang="de-DE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6" y="1307009"/>
            <a:ext cx="2725056" cy="42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/>
              <a:t>that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Fortunately</a:t>
            </a:r>
            <a:r>
              <a:rPr lang="de-DE" dirty="0" smtClean="0"/>
              <a:t>, </a:t>
            </a:r>
            <a:r>
              <a:rPr lang="de-DE" dirty="0" err="1" smtClean="0"/>
              <a:t>deaths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rare!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accident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5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03257"/>
            <a:ext cx="33577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persons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killed</a:t>
            </a:r>
            <a:r>
              <a:rPr lang="de-DE" sz="2500" dirty="0" smtClean="0"/>
              <a:t>:</a:t>
            </a:r>
            <a:endParaRPr lang="de-DE" sz="2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77" y="1312310"/>
            <a:ext cx="3113707" cy="52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outliers</a:t>
            </a:r>
            <a:r>
              <a:rPr lang="de-DE" dirty="0" smtClean="0"/>
              <a:t>!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03257"/>
            <a:ext cx="48172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number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of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cyclist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injured</a:t>
            </a:r>
            <a:r>
              <a:rPr lang="de-DE" sz="2500" dirty="0" smtClean="0"/>
              <a:t>:</a:t>
            </a:r>
            <a:endParaRPr lang="de-DE" sz="2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7883"/>
            <a:ext cx="2819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in </a:t>
            </a:r>
            <a:r>
              <a:rPr lang="de-DE" dirty="0" err="1" smtClean="0"/>
              <a:t>descending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01/21/2014: </a:t>
            </a:r>
            <a:r>
              <a:rPr lang="de-DE" dirty="0" err="1" smtClean="0"/>
              <a:t>blizzard</a:t>
            </a:r>
            <a:r>
              <a:rPr lang="de-DE" dirty="0" smtClean="0"/>
              <a:t> in NYC</a:t>
            </a:r>
            <a:r>
              <a:rPr lang="de-DE" baseline="30000" dirty="0" smtClean="0"/>
              <a:t>1</a:t>
            </a:r>
          </a:p>
          <a:p>
            <a:pPr lvl="1"/>
            <a:r>
              <a:rPr lang="de-DE" dirty="0" smtClean="0"/>
              <a:t>02/03/2014: </a:t>
            </a:r>
            <a:r>
              <a:rPr lang="de-DE" dirty="0" err="1" smtClean="0"/>
              <a:t>day</a:t>
            </a:r>
            <a:r>
              <a:rPr lang="de-DE" dirty="0" smtClean="0"/>
              <a:t> after Super Bowl 2014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03257"/>
            <a:ext cx="21141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date</a:t>
            </a:r>
            <a:r>
              <a:rPr lang="de-DE" sz="2500" dirty="0" smtClean="0"/>
              <a:t>:</a:t>
            </a:r>
            <a:endParaRPr lang="de-DE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92535"/>
            <a:ext cx="3533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83072" y="5661248"/>
            <a:ext cx="7529287" cy="827420"/>
          </a:xfrm>
        </p:spPr>
        <p:txBody>
          <a:bodyPr/>
          <a:lstStyle/>
          <a:p>
            <a:r>
              <a:rPr lang="de-DE" dirty="0"/>
              <a:t>1 http://www.stuttgarter-zeitung.de/inhalt.schneechaos-in-den-usa-blizzard-legt-new-york-und-washington-lahm.6c859b7c-819a-4492-90cd-26c7e22b05bc.html</a:t>
            </a:r>
          </a:p>
        </p:txBody>
      </p:sp>
    </p:spTree>
    <p:extLst>
      <p:ext uri="{BB962C8B-B14F-4D97-AF65-F5344CB8AC3E}">
        <p14:creationId xmlns:p14="http://schemas.microsoft.com/office/powerpoint/2010/main" val="16624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 smtClean="0"/>
              <a:t>Visualizations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03257"/>
            <a:ext cx="40689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vehicle</a:t>
            </a:r>
            <a:r>
              <a:rPr lang="de-DE" sz="2500" b="1" dirty="0" smtClean="0"/>
              <a:t> type </a:t>
            </a:r>
            <a:r>
              <a:rPr lang="de-DE" sz="2500" b="1" dirty="0" err="1" smtClean="0"/>
              <a:t>code</a:t>
            </a:r>
            <a:r>
              <a:rPr lang="de-DE" sz="2500" b="1" dirty="0" smtClean="0"/>
              <a:t> 1</a:t>
            </a:r>
            <a:r>
              <a:rPr lang="de-DE" sz="2500" dirty="0" smtClean="0"/>
              <a:t>:</a:t>
            </a:r>
            <a:endParaRPr lang="de-DE" sz="25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95536" y="1412776"/>
            <a:ext cx="4670454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Passenger </a:t>
            </a:r>
            <a:r>
              <a:rPr lang="de-DE" dirty="0" err="1" smtClean="0"/>
              <a:t>vehicles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about</a:t>
            </a:r>
            <a:r>
              <a:rPr lang="de-DE" dirty="0" smtClean="0"/>
              <a:t> 25%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, SUVs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wagons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.</a:t>
            </a:r>
          </a:p>
          <a:p>
            <a:r>
              <a:rPr lang="de-DE" dirty="0" smtClean="0"/>
              <a:t>0.5% </a:t>
            </a:r>
            <a:r>
              <a:rPr lang="de-DE" dirty="0" err="1" smtClean="0"/>
              <a:t>involve</a:t>
            </a:r>
            <a:r>
              <a:rPr lang="de-DE" dirty="0" smtClean="0"/>
              <a:t> </a:t>
            </a:r>
            <a:r>
              <a:rPr lang="de-DE" dirty="0" err="1" smtClean="0"/>
              <a:t>motorcycles</a:t>
            </a:r>
            <a:r>
              <a:rPr lang="de-DE" dirty="0" smtClean="0"/>
              <a:t> (not </a:t>
            </a:r>
            <a:r>
              <a:rPr lang="de-DE" dirty="0" err="1" smtClean="0"/>
              <a:t>shown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chart</a:t>
            </a:r>
            <a:r>
              <a:rPr lang="de-DE" dirty="0" smtClean="0"/>
              <a:t>)</a:t>
            </a:r>
          </a:p>
          <a:p>
            <a:r>
              <a:rPr lang="de-DE" dirty="0" smtClean="0"/>
              <a:t>0.015% </a:t>
            </a:r>
            <a:r>
              <a:rPr lang="de-DE" dirty="0" err="1" smtClean="0"/>
              <a:t>involve</a:t>
            </a:r>
            <a:r>
              <a:rPr lang="de-DE" dirty="0" smtClean="0"/>
              <a:t> </a:t>
            </a:r>
            <a:r>
              <a:rPr lang="de-DE" dirty="0" err="1" smtClean="0"/>
              <a:t>bicycles</a:t>
            </a:r>
            <a:r>
              <a:rPr lang="de-DE" dirty="0" smtClean="0"/>
              <a:t> </a:t>
            </a:r>
            <a:r>
              <a:rPr lang="de-DE" dirty="0"/>
              <a:t>(not </a:t>
            </a:r>
            <a:r>
              <a:rPr lang="de-DE" dirty="0" err="1"/>
              <a:t>shown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)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=&gt;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a </a:t>
            </a:r>
            <a:r>
              <a:rPr lang="de-DE" dirty="0" err="1" smtClean="0"/>
              <a:t>car</a:t>
            </a:r>
            <a:r>
              <a:rPr lang="de-DE" dirty="0" smtClean="0"/>
              <a:t>, </a:t>
            </a: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motorcycle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 </a:t>
            </a:r>
            <a:r>
              <a:rPr lang="de-DE" dirty="0" err="1" smtClean="0"/>
              <a:t>bicycle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;-)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5997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 smtClean="0"/>
              <a:t>Visualizations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/>
          <a:lstStyle/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03257"/>
            <a:ext cx="52502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Attribute </a:t>
            </a:r>
            <a:r>
              <a:rPr lang="de-DE" sz="2500" b="1" dirty="0" err="1" smtClean="0"/>
              <a:t>contributing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factor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vehicle</a:t>
            </a:r>
            <a:r>
              <a:rPr lang="de-DE" sz="2500" b="1" dirty="0" smtClean="0"/>
              <a:t> 1</a:t>
            </a:r>
            <a:r>
              <a:rPr lang="de-DE" sz="2500" dirty="0" smtClean="0"/>
              <a:t>:</a:t>
            </a:r>
            <a:endParaRPr lang="de-DE" sz="2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86427" cy="43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95536" y="1412776"/>
            <a:ext cx="467045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/>
              <a:t> </a:t>
            </a:r>
            <a:r>
              <a:rPr lang="de-DE" dirty="0" smtClean="0"/>
              <a:t>“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accidents</a:t>
            </a:r>
            <a:r>
              <a:rPr lang="de-DE" dirty="0" smtClean="0"/>
              <a:t>?”:</a:t>
            </a:r>
            <a:endParaRPr lang="de-DE" dirty="0"/>
          </a:p>
          <a:p>
            <a:pPr lvl="1"/>
            <a:r>
              <a:rPr lang="de-DE" dirty="0" smtClean="0"/>
              <a:t>Over 50%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do not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contributing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in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accident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(</a:t>
            </a:r>
            <a:r>
              <a:rPr lang="de-DE" dirty="0" err="1" smtClean="0"/>
              <a:t>specified</a:t>
            </a:r>
            <a:r>
              <a:rPr lang="de-DE" dirty="0" smtClean="0"/>
              <a:t>)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i="1" dirty="0" err="1" smtClean="0"/>
              <a:t>distraction</a:t>
            </a:r>
            <a:r>
              <a:rPr lang="de-DE" dirty="0" smtClean="0"/>
              <a:t>, </a:t>
            </a:r>
            <a:r>
              <a:rPr lang="de-DE" dirty="0" err="1" smtClean="0"/>
              <a:t>followed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i="1" dirty="0" err="1" smtClean="0"/>
              <a:t>fatigued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30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Visualization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20057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Heatmaps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363272" cy="4648200"/>
          </a:xfrm>
        </p:spPr>
        <p:txBody>
          <a:bodyPr/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cooler </a:t>
            </a:r>
            <a:r>
              <a:rPr lang="de-DE" dirty="0" err="1" smtClean="0"/>
              <a:t>analysis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form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visualizing</a:t>
            </a:r>
            <a:r>
              <a:rPr lang="de-DE" dirty="0" smtClean="0"/>
              <a:t> </a:t>
            </a:r>
            <a:r>
              <a:rPr lang="de-DE" dirty="0" err="1" smtClean="0"/>
              <a:t>geocoordinates</a:t>
            </a:r>
            <a:r>
              <a:rPr lang="de-DE" dirty="0" smtClean="0"/>
              <a:t> on a </a:t>
            </a:r>
            <a:r>
              <a:rPr lang="de-DE" dirty="0" err="1" smtClean="0"/>
              <a:t>map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plotted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on a </a:t>
            </a:r>
            <a:r>
              <a:rPr lang="de-DE" dirty="0" err="1" smtClean="0"/>
              <a:t>heatmap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Google </a:t>
            </a:r>
            <a:r>
              <a:rPr lang="de-DE" dirty="0" err="1" smtClean="0"/>
              <a:t>Maps</a:t>
            </a:r>
            <a:r>
              <a:rPr lang="de-DE" dirty="0" smtClean="0"/>
              <a:t>. </a:t>
            </a:r>
            <a:r>
              <a:rPr lang="de-DE" dirty="0"/>
              <a:t>The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indicates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0" y="2700542"/>
            <a:ext cx="5340647" cy="38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20272" y="6529298"/>
            <a:ext cx="20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838383"/>
                </a:solidFill>
              </a:rPr>
              <a:t>Map</a:t>
            </a:r>
            <a:r>
              <a:rPr lang="de-DE" sz="1400" dirty="0" smtClean="0">
                <a:solidFill>
                  <a:srgbClr val="838383"/>
                </a:solidFill>
              </a:rPr>
              <a:t> </a:t>
            </a:r>
            <a:r>
              <a:rPr lang="de-DE" sz="1400" dirty="0" err="1" smtClean="0">
                <a:solidFill>
                  <a:srgbClr val="838383"/>
                </a:solidFill>
              </a:rPr>
              <a:t>data</a:t>
            </a:r>
            <a:r>
              <a:rPr lang="de-DE" sz="1400" dirty="0" smtClean="0">
                <a:solidFill>
                  <a:srgbClr val="838383"/>
                </a:solidFill>
              </a:rPr>
              <a:t> © 2017 Google</a:t>
            </a:r>
            <a:endParaRPr lang="de-DE" sz="1400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Introduction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Analysis &amp; </a:t>
            </a:r>
            <a:r>
              <a:rPr lang="de-DE" dirty="0" err="1" smtClean="0"/>
              <a:t>Statistics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Visualization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„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</a:t>
            </a:r>
            <a:r>
              <a:rPr lang="de-DE" dirty="0" err="1" smtClean="0"/>
              <a:t>safely</a:t>
            </a:r>
            <a:r>
              <a:rPr lang="de-DE" dirty="0" smtClean="0"/>
              <a:t> in NYC?“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Conclusion</a:t>
            </a:r>
            <a:r>
              <a:rPr lang="de-DE" dirty="0" smtClean="0"/>
              <a:t> &amp; Future Work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Heatmaps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smtClean="0"/>
              <a:t>(on </a:t>
            </a:r>
            <a:r>
              <a:rPr lang="de-DE" dirty="0" err="1" smtClean="0"/>
              <a:t>foot</a:t>
            </a:r>
            <a:r>
              <a:rPr lang="de-DE" dirty="0" smtClean="0"/>
              <a:t>, </a:t>
            </a:r>
            <a:r>
              <a:rPr lang="de-DE" dirty="0" err="1" smtClean="0"/>
              <a:t>bycycle</a:t>
            </a:r>
            <a:r>
              <a:rPr lang="de-DE" dirty="0" smtClean="0"/>
              <a:t>, </a:t>
            </a:r>
            <a:r>
              <a:rPr lang="de-DE" dirty="0" err="1" smtClean="0"/>
              <a:t>car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all </a:t>
            </a:r>
            <a:r>
              <a:rPr lang="de-DE" dirty="0" err="1" smtClean="0"/>
              <a:t>combined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timeframe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btw2017-dsc-hhu.azurewebsites.net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out.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27765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Heatmaps</a:t>
            </a:r>
            <a:r>
              <a:rPr lang="de-DE" dirty="0" smtClean="0"/>
              <a:t> - </a:t>
            </a:r>
            <a:r>
              <a:rPr lang="de-DE" dirty="0" err="1" smtClean="0"/>
              <a:t>Animations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also </a:t>
            </a:r>
            <a:r>
              <a:rPr lang="de-DE" dirty="0" err="1" smtClean="0"/>
              <a:t>include</a:t>
            </a:r>
            <a:r>
              <a:rPr lang="de-DE" dirty="0" smtClean="0"/>
              <a:t> a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timeframe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a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end </a:t>
            </a:r>
            <a:r>
              <a:rPr lang="de-DE" dirty="0" err="1" smtClean="0"/>
              <a:t>date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amounts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in 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animations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heatmap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Visualization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 smtClean="0"/>
          </a:p>
          <a:p>
            <a:pPr lvl="1"/>
            <a:r>
              <a:rPr lang="de-DE" dirty="0" err="1" smtClean="0"/>
              <a:t>Visualization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hour</a:t>
            </a:r>
            <a:endParaRPr lang="de-DE" dirty="0" smtClean="0"/>
          </a:p>
          <a:p>
            <a:pPr lvl="1"/>
            <a:r>
              <a:rPr lang="de-DE" dirty="0" err="1" smtClean="0"/>
              <a:t>Visualization</a:t>
            </a:r>
            <a:r>
              <a:rPr lang="de-DE" dirty="0" smtClean="0"/>
              <a:t> per </a:t>
            </a:r>
            <a:r>
              <a:rPr lang="de-DE" dirty="0" err="1" smtClean="0"/>
              <a:t>hour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a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pedestrians</a:t>
            </a:r>
            <a:r>
              <a:rPr lang="de-DE" dirty="0" smtClean="0"/>
              <a:t> </a:t>
            </a:r>
            <a:r>
              <a:rPr lang="de-DE" dirty="0" err="1" smtClean="0"/>
              <a:t>develops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16819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safely</a:t>
            </a:r>
            <a:r>
              <a:rPr lang="de-DE" dirty="0"/>
              <a:t> in NYC</a:t>
            </a:r>
            <a:r>
              <a:rPr lang="de-DE" dirty="0" smtClean="0"/>
              <a:t>?“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34652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safely</a:t>
            </a:r>
            <a:r>
              <a:rPr lang="de-DE" dirty="0"/>
              <a:t> in NYC</a:t>
            </a:r>
            <a:r>
              <a:rPr lang="de-DE" dirty="0" smtClean="0"/>
              <a:t>?“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Up </a:t>
                </a:r>
                <a:r>
                  <a:rPr lang="de-DE" dirty="0" err="1" smtClean="0"/>
                  <a:t>until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now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visualized</a:t>
                </a:r>
                <a:r>
                  <a:rPr lang="de-DE" dirty="0" smtClean="0"/>
                  <a:t> it.</a:t>
                </a:r>
              </a:p>
              <a:p>
                <a:r>
                  <a:rPr lang="de-DE" dirty="0" smtClean="0"/>
                  <a:t>In </a:t>
                </a:r>
                <a:r>
                  <a:rPr lang="de-DE" dirty="0" err="1" smtClean="0"/>
                  <a:t>order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contribute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/>
                  <a:t> “potential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avoiding</a:t>
                </a:r>
                <a:r>
                  <a:rPr lang="de-DE" dirty="0"/>
                  <a:t> </a:t>
                </a:r>
                <a:r>
                  <a:rPr lang="de-DE" dirty="0" err="1"/>
                  <a:t>accidents</a:t>
                </a:r>
                <a:r>
                  <a:rPr lang="de-DE" dirty="0" smtClean="0"/>
                  <a:t>”,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developed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navigation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software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utilizes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NYPD Motor </a:t>
                </a:r>
                <a:r>
                  <a:rPr lang="de-DE" dirty="0" err="1" smtClean="0"/>
                  <a:t>Vehicle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Collisions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dangerous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areas</a:t>
                </a:r>
                <a:r>
                  <a:rPr lang="de-DE" dirty="0" smtClean="0"/>
                  <a:t> and </a:t>
                </a:r>
                <a:r>
                  <a:rPr lang="de-DE" dirty="0" err="1" smtClean="0"/>
                  <a:t>suggest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routes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through</a:t>
                </a:r>
                <a:r>
                  <a:rPr lang="de-DE" dirty="0" smtClean="0"/>
                  <a:t> NYC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areas</a:t>
                </a:r>
                <a:r>
                  <a:rPr lang="de-DE" dirty="0" smtClean="0"/>
                  <a:t>.</a:t>
                </a:r>
              </a:p>
              <a:p>
                <a:r>
                  <a:rPr lang="de-DE" u="sng" dirty="0" smtClean="0"/>
                  <a:t>Scenario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start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location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an end </a:t>
                </a:r>
                <a:r>
                  <a:rPr lang="de-DE" dirty="0" err="1" smtClean="0"/>
                  <a:t>location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plot</a:t>
                </a:r>
                <a:r>
                  <a:rPr lang="de-DE" dirty="0" smtClean="0"/>
                  <a:t> a route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safe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while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respecting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transportation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∈{</m:t>
                    </m:r>
                    <m:r>
                      <a:rPr lang="de-DE" b="0" i="1" smtClean="0">
                        <a:latin typeface="Cambria Math"/>
                      </a:rPr>
                      <m:t>𝑝𝑒𝑑𝑒𝑠𝑡𝑟𝑖𝑎𝑛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</a:rPr>
                      <m:t>𝑏𝑖𝑐𝑦𝑐𝑙𝑒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</a:rPr>
                      <m:t>𝑐𝑎𝑟</m:t>
                    </m:r>
                    <m:r>
                      <a:rPr lang="de-DE" b="0" i="1" smtClean="0">
                        <a:latin typeface="Cambria Math"/>
                      </a:rPr>
                      <m:t>}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3 </a:t>
                </a:r>
                <a:r>
                  <a:rPr lang="de-DE" dirty="0" err="1" smtClean="0"/>
                  <a:t>external</a:t>
                </a:r>
                <a:r>
                  <a:rPr lang="de-DE" dirty="0" smtClean="0"/>
                  <a:t> APIs:</a:t>
                </a:r>
              </a:p>
              <a:p>
                <a:pPr lvl="1"/>
                <a:r>
                  <a:rPr lang="de-DE" dirty="0" smtClean="0"/>
                  <a:t>Routing: HERE (</a:t>
                </a:r>
                <a:r>
                  <a:rPr lang="de-DE" dirty="0" err="1" smtClean="0"/>
                  <a:t>navigation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software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owned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Audi, BMW,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Daimler)</a:t>
                </a:r>
              </a:p>
              <a:p>
                <a:pPr lvl="1"/>
                <a:r>
                  <a:rPr lang="de-DE" dirty="0" err="1" smtClean="0"/>
                  <a:t>Geoencoding</a:t>
                </a:r>
                <a:r>
                  <a:rPr lang="de-DE" dirty="0" smtClean="0"/>
                  <a:t>: Google API</a:t>
                </a:r>
              </a:p>
              <a:p>
                <a:pPr lvl="1"/>
                <a:r>
                  <a:rPr lang="de-DE" dirty="0" err="1" smtClean="0"/>
                  <a:t>Visualization</a:t>
                </a:r>
                <a:r>
                  <a:rPr lang="de-DE" dirty="0" smtClean="0"/>
                  <a:t>: Google </a:t>
                </a:r>
                <a:r>
                  <a:rPr lang="de-DE" dirty="0" err="1" smtClean="0"/>
                  <a:t>Maps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21" t="-1835" r="-13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16819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safely</a:t>
            </a:r>
            <a:r>
              <a:rPr lang="de-DE" dirty="0"/>
              <a:t> in NYC</a:t>
            </a:r>
            <a:r>
              <a:rPr lang="de-DE" dirty="0" smtClean="0"/>
              <a:t>?“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Workflow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fastest</a:t>
            </a:r>
            <a:r>
              <a:rPr lang="de-DE" dirty="0" smtClean="0"/>
              <a:t> route: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 a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end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Geoencode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adresses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Google API (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geoencoding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HERE)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route via </a:t>
            </a:r>
            <a:r>
              <a:rPr lang="de-DE" dirty="0" err="1" smtClean="0"/>
              <a:t>the</a:t>
            </a:r>
            <a:r>
              <a:rPr lang="de-DE" dirty="0" smtClean="0"/>
              <a:t> HERE API, JSON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GPS </a:t>
            </a:r>
            <a:r>
              <a:rPr lang="de-DE" dirty="0" err="1" smtClean="0"/>
              <a:t>coordinates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Plot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returned</a:t>
            </a:r>
            <a:r>
              <a:rPr lang="de-DE" dirty="0" smtClean="0"/>
              <a:t> GPS </a:t>
            </a:r>
            <a:r>
              <a:rPr lang="de-DE" dirty="0" err="1" smtClean="0"/>
              <a:t>coordinates</a:t>
            </a:r>
            <a:r>
              <a:rPr lang="de-DE" dirty="0" smtClean="0"/>
              <a:t> on Google </a:t>
            </a:r>
            <a:r>
              <a:rPr lang="de-DE" dirty="0" err="1" smtClean="0"/>
              <a:t>Maps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32513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safely</a:t>
            </a:r>
            <a:r>
              <a:rPr lang="de-DE" dirty="0"/>
              <a:t> in NYC</a:t>
            </a:r>
            <a:r>
              <a:rPr lang="de-DE" dirty="0" smtClean="0"/>
              <a:t>?“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Workflow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b="1" dirty="0" err="1" smtClean="0"/>
              <a:t>safer</a:t>
            </a:r>
            <a:r>
              <a:rPr lang="de-DE" dirty="0" smtClean="0"/>
              <a:t> route: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 a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end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Geoencode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adresses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Google API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spots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minimal </a:t>
            </a:r>
            <a:r>
              <a:rPr lang="de-DE" dirty="0" err="1" smtClean="0"/>
              <a:t>bounding</a:t>
            </a:r>
            <a:r>
              <a:rPr lang="de-DE" dirty="0" smtClean="0"/>
              <a:t> </a:t>
            </a:r>
            <a:r>
              <a:rPr lang="de-DE" dirty="0" err="1" smtClean="0"/>
              <a:t>rectangle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end </a:t>
            </a:r>
            <a:r>
              <a:rPr lang="de-DE" dirty="0" err="1" smtClean="0"/>
              <a:t>locations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respecting</a:t>
            </a:r>
            <a:r>
              <a:rPr lang="de-DE" dirty="0" smtClean="0"/>
              <a:t> a personal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lower</a:t>
            </a:r>
            <a:r>
              <a:rPr lang="de-DE" sz="2000" dirty="0" smtClean="0"/>
              <a:t> </a:t>
            </a:r>
            <a:r>
              <a:rPr lang="de-DE" sz="2000" dirty="0" err="1" smtClean="0"/>
              <a:t>values</a:t>
            </a:r>
            <a:r>
              <a:rPr lang="de-DE" sz="2000" dirty="0" smtClean="0"/>
              <a:t> </a:t>
            </a:r>
            <a:r>
              <a:rPr lang="de-DE" sz="2000" dirty="0" err="1" smtClean="0"/>
              <a:t>indicate</a:t>
            </a:r>
            <a:r>
              <a:rPr lang="de-DE" sz="2000" dirty="0" smtClean="0"/>
              <a:t> a </a:t>
            </a:r>
            <a:r>
              <a:rPr lang="de-DE" sz="2000" dirty="0" err="1" smtClean="0"/>
              <a:t>higher</a:t>
            </a:r>
            <a:r>
              <a:rPr lang="de-DE" sz="2000" dirty="0" smtClean="0"/>
              <a:t> will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take</a:t>
            </a:r>
            <a:r>
              <a:rPr lang="de-DE" sz="2000" dirty="0" smtClean="0"/>
              <a:t> </a:t>
            </a:r>
            <a:r>
              <a:rPr lang="de-DE" sz="2000" dirty="0" err="1" smtClean="0"/>
              <a:t>risks</a:t>
            </a:r>
            <a:r>
              <a:rPr lang="de-DE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route via </a:t>
            </a:r>
            <a:r>
              <a:rPr lang="de-DE" dirty="0" err="1" smtClean="0"/>
              <a:t>the</a:t>
            </a:r>
            <a:r>
              <a:rPr lang="de-DE" dirty="0" smtClean="0"/>
              <a:t> HERE API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avoiding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spots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Plot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returned</a:t>
            </a:r>
            <a:r>
              <a:rPr lang="de-DE" dirty="0" smtClean="0"/>
              <a:t> GPS </a:t>
            </a:r>
            <a:r>
              <a:rPr lang="de-DE" dirty="0" err="1" smtClean="0"/>
              <a:t>coordinates</a:t>
            </a:r>
            <a:r>
              <a:rPr lang="de-DE" dirty="0" smtClean="0"/>
              <a:t> on Google </a:t>
            </a:r>
            <a:r>
              <a:rPr lang="de-DE" dirty="0" err="1" smtClean="0"/>
              <a:t>Maps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29673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“New York Stock Exchange</a:t>
            </a:r>
            <a:r>
              <a:rPr lang="de-DE" dirty="0" smtClean="0"/>
              <a:t>” </a:t>
            </a:r>
            <a:r>
              <a:rPr lang="de-DE" dirty="0" err="1" smtClean="0"/>
              <a:t>to</a:t>
            </a:r>
            <a:r>
              <a:rPr lang="de-DE" dirty="0"/>
              <a:t> “Times </a:t>
            </a:r>
            <a:r>
              <a:rPr lang="de-DE" dirty="0" smtClean="0"/>
              <a:t>Square”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bicycle</a:t>
            </a:r>
            <a:r>
              <a:rPr lang="de-DE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0262"/>
            <a:ext cx="285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20408"/>
            <a:ext cx="2809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9961"/>
            <a:ext cx="30861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020272" y="6529298"/>
            <a:ext cx="20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838383"/>
                </a:solidFill>
              </a:rPr>
              <a:t>Map</a:t>
            </a:r>
            <a:r>
              <a:rPr lang="de-DE" sz="1400" dirty="0" smtClean="0">
                <a:solidFill>
                  <a:srgbClr val="838383"/>
                </a:solidFill>
              </a:rPr>
              <a:t> </a:t>
            </a:r>
            <a:r>
              <a:rPr lang="de-DE" sz="1400" dirty="0" err="1" smtClean="0">
                <a:solidFill>
                  <a:srgbClr val="838383"/>
                </a:solidFill>
              </a:rPr>
              <a:t>data</a:t>
            </a:r>
            <a:r>
              <a:rPr lang="de-DE" sz="1400" dirty="0" smtClean="0">
                <a:solidFill>
                  <a:srgbClr val="838383"/>
                </a:solidFill>
              </a:rPr>
              <a:t> © 2017 Google</a:t>
            </a:r>
            <a:endParaRPr lang="de-DE" sz="1400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908720"/>
            <a:ext cx="8363272" cy="4648200"/>
          </a:xfrm>
        </p:spPr>
        <p:txBody>
          <a:bodyPr>
            <a:normAutofit/>
          </a:bodyPr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“New York Stock Exchange</a:t>
            </a:r>
            <a:r>
              <a:rPr lang="de-DE" dirty="0" smtClean="0"/>
              <a:t>”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“e 86th </a:t>
            </a:r>
            <a:r>
              <a:rPr lang="de-DE" dirty="0" err="1" smtClean="0"/>
              <a:t>street</a:t>
            </a:r>
            <a:r>
              <a:rPr lang="de-DE" dirty="0" smtClean="0"/>
              <a:t>, Lexington </a:t>
            </a:r>
            <a:r>
              <a:rPr lang="de-DE" dirty="0" err="1" smtClean="0"/>
              <a:t>avenue</a:t>
            </a:r>
            <a:r>
              <a:rPr lang="de-DE" dirty="0" smtClean="0"/>
              <a:t>”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car</a:t>
            </a:r>
            <a:r>
              <a:rPr lang="de-DE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276166" cy="398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85" y="1857459"/>
            <a:ext cx="3070358" cy="38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21714" y="5836622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fastest route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746677" y="5817694"/>
            <a:ext cx="14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= 3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020272" y="6529298"/>
            <a:ext cx="20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838383"/>
                </a:solidFill>
              </a:rPr>
              <a:t>Map</a:t>
            </a:r>
            <a:r>
              <a:rPr lang="de-DE" sz="1400" dirty="0" smtClean="0">
                <a:solidFill>
                  <a:srgbClr val="838383"/>
                </a:solidFill>
              </a:rPr>
              <a:t> </a:t>
            </a:r>
            <a:r>
              <a:rPr lang="de-DE" sz="1400" dirty="0" err="1" smtClean="0">
                <a:solidFill>
                  <a:srgbClr val="838383"/>
                </a:solidFill>
              </a:rPr>
              <a:t>data</a:t>
            </a:r>
            <a:r>
              <a:rPr lang="de-DE" sz="1400" dirty="0" smtClean="0">
                <a:solidFill>
                  <a:srgbClr val="838383"/>
                </a:solidFill>
              </a:rPr>
              <a:t> © 2017 Google</a:t>
            </a:r>
            <a:endParaRPr lang="de-DE" sz="1400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908720"/>
            <a:ext cx="8363272" cy="4648200"/>
          </a:xfrm>
        </p:spPr>
        <p:txBody>
          <a:bodyPr>
            <a:normAutofit/>
          </a:bodyPr>
          <a:lstStyle/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navigation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outside </a:t>
            </a:r>
            <a:r>
              <a:rPr lang="de-DE" dirty="0" err="1" smtClean="0"/>
              <a:t>of</a:t>
            </a:r>
            <a:r>
              <a:rPr lang="de-DE" dirty="0" smtClean="0"/>
              <a:t> Manhattan </a:t>
            </a:r>
            <a:r>
              <a:rPr lang="de-DE" dirty="0"/>
              <a:t>;) “</a:t>
            </a:r>
            <a:r>
              <a:rPr lang="de-DE" dirty="0" err="1"/>
              <a:t>One</a:t>
            </a:r>
            <a:r>
              <a:rPr lang="de-DE" dirty="0"/>
              <a:t> World Trade Center” </a:t>
            </a:r>
            <a:r>
              <a:rPr lang="de-DE" dirty="0" err="1" smtClean="0"/>
              <a:t>to</a:t>
            </a:r>
            <a:r>
              <a:rPr lang="de-DE" dirty="0"/>
              <a:t> “</a:t>
            </a:r>
            <a:r>
              <a:rPr lang="de-DE" dirty="0" err="1"/>
              <a:t>albany</a:t>
            </a:r>
            <a:r>
              <a:rPr lang="de-DE" dirty="0"/>
              <a:t> </a:t>
            </a:r>
            <a:r>
              <a:rPr lang="de-DE" dirty="0" err="1"/>
              <a:t>ave</a:t>
            </a:r>
            <a:r>
              <a:rPr lang="de-DE" dirty="0"/>
              <a:t>, </a:t>
            </a:r>
            <a:r>
              <a:rPr lang="de-DE" dirty="0" err="1"/>
              <a:t>prospect</a:t>
            </a:r>
            <a:r>
              <a:rPr lang="de-DE" dirty="0"/>
              <a:t> </a:t>
            </a:r>
            <a:r>
              <a:rPr lang="de-DE" dirty="0" err="1"/>
              <a:t>pl</a:t>
            </a:r>
            <a:r>
              <a:rPr lang="de-DE" dirty="0"/>
              <a:t>”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21714" y="6011996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fastest route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746677" y="5993068"/>
            <a:ext cx="14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= 5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6137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5641"/>
            <a:ext cx="3915305" cy="34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020272" y="6529298"/>
            <a:ext cx="20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838383"/>
                </a:solidFill>
              </a:rPr>
              <a:t>Map</a:t>
            </a:r>
            <a:r>
              <a:rPr lang="de-DE" sz="1400" dirty="0" smtClean="0">
                <a:solidFill>
                  <a:srgbClr val="838383"/>
                </a:solidFill>
              </a:rPr>
              <a:t> </a:t>
            </a:r>
            <a:r>
              <a:rPr lang="de-DE" sz="1400" dirty="0" err="1" smtClean="0">
                <a:solidFill>
                  <a:srgbClr val="838383"/>
                </a:solidFill>
              </a:rPr>
              <a:t>data</a:t>
            </a:r>
            <a:r>
              <a:rPr lang="de-DE" sz="1400" dirty="0" smtClean="0">
                <a:solidFill>
                  <a:srgbClr val="838383"/>
                </a:solidFill>
              </a:rPr>
              <a:t> © 2017 Google</a:t>
            </a:r>
            <a:endParaRPr lang="de-DE" sz="1400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Future Work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8152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8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&amp; Future 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err="1" smtClean="0"/>
              <a:t>Conclusion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Introducted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endParaRPr lang="de-DE" dirty="0" smtClean="0"/>
          </a:p>
          <a:p>
            <a:r>
              <a:rPr lang="de-DE" dirty="0" err="1" smtClean="0"/>
              <a:t>Showed</a:t>
            </a:r>
            <a:r>
              <a:rPr lang="de-DE" dirty="0" smtClean="0"/>
              <a:t> </a:t>
            </a:r>
            <a:r>
              <a:rPr lang="de-DE" dirty="0" err="1" smtClean="0"/>
              <a:t>descriptive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in </a:t>
            </a:r>
            <a:r>
              <a:rPr lang="de-DE" dirty="0" err="1" smtClean="0"/>
              <a:t>Azure</a:t>
            </a:r>
            <a:r>
              <a:rPr lang="de-DE" dirty="0" smtClean="0"/>
              <a:t> ML</a:t>
            </a:r>
          </a:p>
          <a:p>
            <a:r>
              <a:rPr lang="de-DE" dirty="0" err="1" smtClean="0"/>
              <a:t>Visualized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in form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heatmap</a:t>
            </a:r>
            <a:endParaRPr lang="de-DE" dirty="0"/>
          </a:p>
          <a:p>
            <a:r>
              <a:rPr lang="de-DE" dirty="0" err="1" smtClean="0"/>
              <a:t>Animated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</a:t>
            </a:r>
          </a:p>
          <a:p>
            <a:r>
              <a:rPr lang="de-DE" dirty="0" err="1" smtClean="0"/>
              <a:t>Demonstrated</a:t>
            </a:r>
            <a:r>
              <a:rPr lang="de-DE" dirty="0" smtClean="0"/>
              <a:t> a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possibly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transportation</a:t>
            </a:r>
            <a:r>
              <a:rPr lang="de-DE" dirty="0" smtClean="0"/>
              <a:t> in NYC a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safer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Azure-based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a </a:t>
            </a:r>
            <a:r>
              <a:rPr lang="de-DE" dirty="0" err="1" smtClean="0"/>
              <a:t>trip</a:t>
            </a: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Future Work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Azure</a:t>
            </a:r>
            <a:r>
              <a:rPr lang="de-DE" dirty="0" smtClean="0"/>
              <a:t> ML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vehicle</a:t>
            </a:r>
            <a:r>
              <a:rPr lang="de-DE" dirty="0" smtClean="0"/>
              <a:t> type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endParaRPr lang="de-DE" dirty="0" smtClean="0"/>
          </a:p>
          <a:p>
            <a:r>
              <a:rPr lang="de-DE" dirty="0" err="1" smtClean="0"/>
              <a:t>Respect</a:t>
            </a:r>
            <a:r>
              <a:rPr lang="de-DE" dirty="0" smtClean="0"/>
              <a:t> temporal </a:t>
            </a:r>
            <a:r>
              <a:rPr lang="de-DE" dirty="0" err="1" smtClean="0"/>
              <a:t>aspects</a:t>
            </a:r>
            <a:r>
              <a:rPr lang="de-DE" dirty="0" smtClean="0"/>
              <a:t> and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  <a:r>
              <a:rPr lang="de-DE" smtClean="0"/>
              <a:t>e.g., 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season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like Super Bowl in </a:t>
            </a:r>
            <a:r>
              <a:rPr lang="de-DE" dirty="0" err="1" smtClean="0"/>
              <a:t>the</a:t>
            </a:r>
            <a:r>
              <a:rPr lang="de-DE" dirty="0" smtClean="0"/>
              <a:t> route </a:t>
            </a:r>
            <a:r>
              <a:rPr lang="de-DE" dirty="0" err="1" smtClean="0"/>
              <a:t>calculation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37882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3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Screenshots </a:t>
            </a:r>
            <a:r>
              <a:rPr lang="de-DE" sz="1800" dirty="0" err="1" smtClean="0"/>
              <a:t>from</a:t>
            </a:r>
            <a:r>
              <a:rPr lang="de-DE" sz="1800" dirty="0"/>
              <a:t> </a:t>
            </a:r>
            <a:r>
              <a:rPr lang="de-DE" sz="1800" dirty="0">
                <a:hlinkClick r:id="rId2"/>
              </a:rPr>
              <a:t>https://</a:t>
            </a:r>
            <a:r>
              <a:rPr lang="de-DE" sz="1800" dirty="0" smtClean="0">
                <a:hlinkClick r:id="rId2"/>
              </a:rPr>
              <a:t>studio.azureml.net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Screenshots </a:t>
            </a:r>
            <a:r>
              <a:rPr lang="de-DE" sz="1800" dirty="0" err="1" smtClean="0"/>
              <a:t>from</a:t>
            </a:r>
            <a:r>
              <a:rPr lang="de-DE" sz="1800" dirty="0" smtClean="0"/>
              <a:t> Google </a:t>
            </a:r>
            <a:r>
              <a:rPr lang="de-DE" sz="1800" dirty="0" err="1" smtClean="0"/>
              <a:t>Maps</a:t>
            </a:r>
            <a:r>
              <a:rPr lang="de-DE" sz="1800" dirty="0"/>
              <a:t>: </a:t>
            </a:r>
            <a:r>
              <a:rPr lang="de-DE" sz="1800" dirty="0" err="1"/>
              <a:t>Map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© 2017 Google</a:t>
            </a:r>
          </a:p>
        </p:txBody>
      </p:sp>
    </p:spTree>
    <p:extLst>
      <p:ext uri="{BB962C8B-B14F-4D97-AF65-F5344CB8AC3E}">
        <p14:creationId xmlns:p14="http://schemas.microsoft.com/office/powerpoint/2010/main" val="23230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err="1" smtClean="0"/>
              <a:t>Objective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challenge</a:t>
            </a:r>
            <a:r>
              <a:rPr lang="de-DE" dirty="0" smtClean="0"/>
              <a:t>: </a:t>
            </a: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in New York City,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explore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.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suggested</a:t>
            </a:r>
            <a:r>
              <a:rPr lang="de-DE" dirty="0" smtClean="0"/>
              <a:t>, like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spots</a:t>
            </a:r>
            <a:r>
              <a:rPr lang="de-DE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accident-free</a:t>
            </a:r>
            <a:r>
              <a:rPr lang="de-DE" dirty="0" smtClean="0"/>
              <a:t> </a:t>
            </a:r>
            <a:r>
              <a:rPr lang="de-DE" dirty="0" err="1" smtClean="0"/>
              <a:t>spots</a:t>
            </a:r>
            <a:r>
              <a:rPr lang="de-DE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Create an </a:t>
            </a:r>
            <a:r>
              <a:rPr lang="de-DE" dirty="0" err="1" smtClean="0"/>
              <a:t>animation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Descriptive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:</a:t>
            </a:r>
          </a:p>
          <a:p>
            <a:pPr marL="1314450" lvl="2" indent="-457200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?</a:t>
            </a:r>
          </a:p>
          <a:p>
            <a:pPr marL="1314450" lvl="2" indent="-457200"/>
            <a:r>
              <a:rPr lang="de-DE" dirty="0" smtClean="0"/>
              <a:t>Are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connections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large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?</a:t>
            </a:r>
          </a:p>
          <a:p>
            <a:pPr marL="1314450" lvl="2" indent="-457200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r>
              <a:rPr lang="de-DE" dirty="0" smtClean="0"/>
              <a:t>?</a:t>
            </a:r>
          </a:p>
          <a:p>
            <a:pPr marL="514350" indent="-457200"/>
            <a:r>
              <a:rPr lang="en-US" b="1" dirty="0" smtClean="0"/>
              <a:t>Main question:</a:t>
            </a:r>
            <a:r>
              <a:rPr lang="en-US" dirty="0" smtClean="0"/>
              <a:t> How </a:t>
            </a:r>
            <a:r>
              <a:rPr lang="en-US" dirty="0"/>
              <a:t>large is the potential for avoiding accidents?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Dataset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/>
              <a:t> </a:t>
            </a:r>
            <a:r>
              <a:rPr lang="de-DE" b="1" dirty="0"/>
              <a:t>NYPD Motor </a:t>
            </a:r>
            <a:r>
              <a:rPr lang="de-DE" b="1" dirty="0" err="1"/>
              <a:t>Vehicle</a:t>
            </a:r>
            <a:r>
              <a:rPr lang="de-DE" b="1" dirty="0"/>
              <a:t> </a:t>
            </a:r>
            <a:r>
              <a:rPr lang="de-DE" b="1" dirty="0" err="1" smtClean="0"/>
              <a:t>Collisions</a:t>
            </a:r>
            <a:endParaRPr lang="de-DE" b="1" dirty="0" smtClean="0"/>
          </a:p>
          <a:p>
            <a:r>
              <a:rPr lang="de-DE" dirty="0" smtClean="0"/>
              <a:t>Size: 988k </a:t>
            </a:r>
            <a:r>
              <a:rPr lang="de-DE" dirty="0" err="1" smtClean="0"/>
              <a:t>rows</a:t>
            </a:r>
            <a:r>
              <a:rPr lang="de-DE" dirty="0" smtClean="0"/>
              <a:t>,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describing</a:t>
            </a:r>
            <a:r>
              <a:rPr lang="de-DE" dirty="0" smtClean="0"/>
              <a:t> a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vehicle</a:t>
            </a:r>
            <a:r>
              <a:rPr lang="de-DE" dirty="0" smtClean="0"/>
              <a:t> </a:t>
            </a:r>
            <a:r>
              <a:rPr lang="de-DE" dirty="0" err="1" smtClean="0"/>
              <a:t>collision</a:t>
            </a:r>
            <a:endParaRPr lang="de-DE" dirty="0" smtClean="0"/>
          </a:p>
          <a:p>
            <a:r>
              <a:rPr lang="de-DE" dirty="0" smtClean="0"/>
              <a:t>29 </a:t>
            </a:r>
            <a:r>
              <a:rPr lang="de-DE" dirty="0" err="1" smtClean="0"/>
              <a:t>columns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accident</a:t>
            </a:r>
            <a:endParaRPr lang="de-DE" dirty="0" smtClean="0"/>
          </a:p>
          <a:p>
            <a:pPr lvl="1"/>
            <a:r>
              <a:rPr lang="de-DE" dirty="0" err="1" smtClean="0"/>
              <a:t>geocoordinates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nearest</a:t>
            </a:r>
            <a:r>
              <a:rPr lang="de-DE" dirty="0" smtClean="0"/>
              <a:t> </a:t>
            </a:r>
            <a:r>
              <a:rPr lang="de-DE" dirty="0" err="1" smtClean="0"/>
              <a:t>intersection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also </a:t>
            </a:r>
            <a:r>
              <a:rPr lang="de-DE" dirty="0" err="1" smtClean="0"/>
              <a:t>street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u="sng" dirty="0" err="1" smtClean="0"/>
              <a:t>injured</a:t>
            </a:r>
            <a:r>
              <a:rPr lang="de-DE" dirty="0" smtClean="0"/>
              <a:t> </a:t>
            </a:r>
            <a:r>
              <a:rPr lang="de-DE" i="1" dirty="0" err="1" smtClean="0"/>
              <a:t>pedestrians</a:t>
            </a:r>
            <a:r>
              <a:rPr lang="de-DE" dirty="0" smtClean="0"/>
              <a:t>, </a:t>
            </a:r>
            <a:r>
              <a:rPr lang="de-DE" i="1" dirty="0" err="1" smtClean="0"/>
              <a:t>cyclists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err="1" smtClean="0"/>
              <a:t>motorists</a:t>
            </a:r>
            <a:r>
              <a:rPr lang="de-DE" dirty="0" smtClean="0"/>
              <a:t> (=&gt; </a:t>
            </a:r>
            <a:r>
              <a:rPr lang="de-DE" dirty="0" err="1" smtClean="0"/>
              <a:t>summed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injured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u="sng" dirty="0" err="1" smtClean="0"/>
              <a:t>killed</a:t>
            </a:r>
            <a:r>
              <a:rPr lang="de-DE" dirty="0" smtClean="0"/>
              <a:t> </a:t>
            </a:r>
            <a:r>
              <a:rPr lang="de-DE" i="1" dirty="0" err="1" smtClean="0"/>
              <a:t>pedestrians</a:t>
            </a:r>
            <a:r>
              <a:rPr lang="de-DE" dirty="0"/>
              <a:t>, </a:t>
            </a:r>
            <a:r>
              <a:rPr lang="de-DE" i="1" dirty="0" err="1"/>
              <a:t>cyclists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 err="1"/>
              <a:t>motorists</a:t>
            </a:r>
            <a:r>
              <a:rPr lang="de-DE" dirty="0"/>
              <a:t> (=&gt; </a:t>
            </a:r>
            <a:r>
              <a:rPr lang="de-DE" dirty="0" err="1"/>
              <a:t>summed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 smtClean="0"/>
              <a:t>killed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contributing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(e.g., </a:t>
            </a:r>
            <a:r>
              <a:rPr lang="en-US" dirty="0"/>
              <a:t>following too closely or brakes </a:t>
            </a:r>
            <a:r>
              <a:rPr lang="en-US" dirty="0" smtClean="0"/>
              <a:t>defective)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vehicles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 </a:t>
            </a:r>
            <a:r>
              <a:rPr lang="de-DE" dirty="0" err="1" smtClean="0"/>
              <a:t>factors</a:t>
            </a:r>
            <a:r>
              <a:rPr lang="de-DE" dirty="0" smtClean="0"/>
              <a:t>; 1 per </a:t>
            </a:r>
            <a:r>
              <a:rPr lang="de-DE" dirty="0" err="1" smtClean="0"/>
              <a:t>vehicle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vehicle</a:t>
            </a:r>
            <a:r>
              <a:rPr lang="de-DE" dirty="0" smtClean="0"/>
              <a:t> type (e.g., passenger </a:t>
            </a:r>
            <a:r>
              <a:rPr lang="de-DE" dirty="0" err="1" smtClean="0"/>
              <a:t>vehicle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SUV)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vehicles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 </a:t>
            </a:r>
            <a:r>
              <a:rPr lang="de-DE" dirty="0" err="1" smtClean="0"/>
              <a:t>vehicles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Cloud Technology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4648200"/>
          </a:xfrm>
        </p:spPr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participation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Microsoft‘s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Azure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a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interactive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cooler </a:t>
            </a:r>
            <a:r>
              <a:rPr lang="de-DE" dirty="0" err="1" smtClean="0"/>
              <a:t>stuff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:</a:t>
            </a:r>
            <a:endParaRPr lang="de-DE" dirty="0" smtClean="0"/>
          </a:p>
          <a:p>
            <a:pPr lvl="1"/>
            <a:r>
              <a:rPr lang="de-DE" b="1" dirty="0" smtClean="0">
                <a:hlinkClick r:id="rId2"/>
              </a:rPr>
              <a:t>btw2017-dsc-hhu.azurewebsites.net/</a:t>
            </a:r>
            <a:endParaRPr lang="de-DE" b="1" dirty="0" smtClean="0"/>
          </a:p>
          <a:p>
            <a:pPr lvl="1"/>
            <a:r>
              <a:rPr lang="de-DE" dirty="0" err="1" smtClean="0"/>
              <a:t>or</a:t>
            </a:r>
            <a:r>
              <a:rPr lang="de-DE" dirty="0" smtClean="0"/>
              <a:t> via an URL </a:t>
            </a:r>
            <a:r>
              <a:rPr lang="de-DE" dirty="0" err="1" smtClean="0"/>
              <a:t>shortener</a:t>
            </a:r>
            <a:r>
              <a:rPr lang="de-DE" dirty="0"/>
              <a:t>: </a:t>
            </a:r>
            <a:r>
              <a:rPr lang="de-DE" b="1" dirty="0" smtClean="0">
                <a:hlinkClick r:id="rId3"/>
              </a:rPr>
              <a:t>bit.do/hhu-btw2017</a:t>
            </a: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Bildergebnis für microsoft az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&amp; </a:t>
            </a:r>
            <a:r>
              <a:rPr lang="de-DE" dirty="0" err="1" smtClean="0"/>
              <a:t>Statistics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bit.do/hhu-btw2017</a:t>
            </a:r>
          </a:p>
        </p:txBody>
      </p:sp>
    </p:spTree>
    <p:extLst>
      <p:ext uri="{BB962C8B-B14F-4D97-AF65-F5344CB8AC3E}">
        <p14:creationId xmlns:p14="http://schemas.microsoft.com/office/powerpoint/2010/main" val="9074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</a:t>
            </a:r>
            <a:r>
              <a:rPr lang="de-DE" dirty="0" err="1" smtClean="0"/>
              <a:t>Azure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Learning Studio / </a:t>
            </a:r>
            <a:r>
              <a:rPr lang="de-DE" dirty="0" err="1" smtClean="0"/>
              <a:t>Azure</a:t>
            </a:r>
            <a:r>
              <a:rPr lang="de-DE" dirty="0" smtClean="0"/>
              <a:t> ML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Microsoft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a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b="1" dirty="0" err="1" smtClean="0"/>
              <a:t>Azure</a:t>
            </a:r>
            <a:r>
              <a:rPr lang="de-DE" b="1" dirty="0" smtClean="0"/>
              <a:t> ML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Azure</a:t>
            </a:r>
            <a:r>
              <a:rPr lang="de-DE" dirty="0" smtClean="0"/>
              <a:t> ML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/>
              <a:t> </a:t>
            </a:r>
            <a:r>
              <a:rPr lang="de-DE" dirty="0" err="1" smtClean="0"/>
              <a:t>functionality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uploading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Azure</a:t>
            </a:r>
            <a:r>
              <a:rPr lang="de-DE" dirty="0" smtClean="0"/>
              <a:t> ML.</a:t>
            </a:r>
          </a:p>
          <a:p>
            <a:r>
              <a:rPr lang="de-DE" dirty="0" err="1" smtClean="0"/>
              <a:t>Afterwards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/>
              <a:t> </a:t>
            </a:r>
            <a:r>
              <a:rPr lang="de-DE" dirty="0" err="1"/>
              <a:t>filtered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988k </a:t>
            </a:r>
            <a:r>
              <a:rPr lang="de-DE" dirty="0" err="1" smtClean="0"/>
              <a:t>rows</a:t>
            </a:r>
            <a:r>
              <a:rPr lang="de-DE" dirty="0" smtClean="0"/>
              <a:t> down </a:t>
            </a:r>
            <a:r>
              <a:rPr lang="de-DE" dirty="0" err="1" smtClean="0"/>
              <a:t>to</a:t>
            </a:r>
            <a:r>
              <a:rPr lang="de-DE" dirty="0" smtClean="0"/>
              <a:t> 770k </a:t>
            </a:r>
            <a:r>
              <a:rPr lang="de-DE" dirty="0" err="1" smtClean="0"/>
              <a:t>rows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geocoordinates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29959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736304" cy="160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1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Azure‘s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Azure</a:t>
            </a:r>
            <a:r>
              <a:rPr lang="de-DE" dirty="0" smtClean="0"/>
              <a:t> ML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981" y="6488668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bit.do/hhu-btw2017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2060848"/>
            <a:ext cx="47275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ortschrittskolle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869F1DA-1230-4A27-AD04-2EE99E71540A}" vid="{5DAAF93D-02A2-44A1-8603-133A169AED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Folienmaster_Fortschrittskolleg.potx</Template>
  <TotalTime>0</TotalTime>
  <Words>1419</Words>
  <Application>Microsoft Office PowerPoint</Application>
  <PresentationFormat>Bildschirmpräsentation (4:3)</PresentationFormat>
  <Paragraphs>214</Paragraphs>
  <Slides>32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Folienmaster_Fortschrittskolleg</vt:lpstr>
      <vt:lpstr>HHU@ BTW 2017 Data Science Challenge SDSC17</vt:lpstr>
      <vt:lpstr>Outline</vt:lpstr>
      <vt:lpstr>Introduction</vt:lpstr>
      <vt:lpstr>Outline</vt:lpstr>
      <vt:lpstr>Dataset</vt:lpstr>
      <vt:lpstr>Cloud Technology</vt:lpstr>
      <vt:lpstr>Analysis &amp; Statistics</vt:lpstr>
      <vt:lpstr>Microsoft Azure Machine Learning Studio / Azure ML</vt:lpstr>
      <vt:lpstr>Azure‘s Visualize Function</vt:lpstr>
      <vt:lpstr>Azure‘s Visualize Function</vt:lpstr>
      <vt:lpstr>Azure‘s Visualize Function</vt:lpstr>
      <vt:lpstr>Azure‘s Visualize Function</vt:lpstr>
      <vt:lpstr>Azure‘s Visualize Function</vt:lpstr>
      <vt:lpstr>Azure‘s Visualize Function</vt:lpstr>
      <vt:lpstr>Azure‘s Visualize Function</vt:lpstr>
      <vt:lpstr>Other Visualizations</vt:lpstr>
      <vt:lpstr>Other Visualizations</vt:lpstr>
      <vt:lpstr>Visualization</vt:lpstr>
      <vt:lpstr>Heatmaps</vt:lpstr>
      <vt:lpstr>Heatmaps</vt:lpstr>
      <vt:lpstr>Heatmaps - Animations</vt:lpstr>
      <vt:lpstr>„How to travel safely in NYC?“</vt:lpstr>
      <vt:lpstr>„How to travel safely in NYC?“</vt:lpstr>
      <vt:lpstr>„How to travel safely in NYC?“</vt:lpstr>
      <vt:lpstr>„How to travel safely in NYC?“</vt:lpstr>
      <vt:lpstr>Example 1</vt:lpstr>
      <vt:lpstr>Example 2</vt:lpstr>
      <vt:lpstr>Example 3</vt:lpstr>
      <vt:lpstr>Conclusion and Future Work</vt:lpstr>
      <vt:lpstr>Conclusion &amp; Future Work</vt:lpstr>
      <vt:lpstr>Thank you for your attention.</vt:lpstr>
      <vt:lpstr>References</vt:lpstr>
    </vt:vector>
  </TitlesOfParts>
  <Company>HHU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Mauve</dc:creator>
  <cp:lastModifiedBy>Dev</cp:lastModifiedBy>
  <cp:revision>436</cp:revision>
  <cp:lastPrinted>2016-08-16T14:32:07Z</cp:lastPrinted>
  <dcterms:created xsi:type="dcterms:W3CDTF">2015-10-06T06:33:27Z</dcterms:created>
  <dcterms:modified xsi:type="dcterms:W3CDTF">2018-04-13T07:57:38Z</dcterms:modified>
</cp:coreProperties>
</file>